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Lst>
  <p:notesMasterIdLst>
    <p:notesMasterId r:id="rId40"/>
  </p:notesMasterIdLst>
  <p:sldIdLst>
    <p:sldId id="257" r:id="rId2"/>
    <p:sldId id="323" r:id="rId3"/>
    <p:sldId id="324" r:id="rId4"/>
    <p:sldId id="365" r:id="rId5"/>
    <p:sldId id="261" r:id="rId6"/>
    <p:sldId id="262" r:id="rId7"/>
    <p:sldId id="352" r:id="rId8"/>
    <p:sldId id="285" r:id="rId9"/>
    <p:sldId id="334" r:id="rId10"/>
    <p:sldId id="337" r:id="rId11"/>
    <p:sldId id="338" r:id="rId12"/>
    <p:sldId id="351" r:id="rId13"/>
    <p:sldId id="357" r:id="rId14"/>
    <p:sldId id="340" r:id="rId15"/>
    <p:sldId id="341" r:id="rId16"/>
    <p:sldId id="342" r:id="rId17"/>
    <p:sldId id="343" r:id="rId18"/>
    <p:sldId id="344" r:id="rId19"/>
    <p:sldId id="345" r:id="rId20"/>
    <p:sldId id="346" r:id="rId21"/>
    <p:sldId id="335" r:id="rId22"/>
    <p:sldId id="291" r:id="rId23"/>
    <p:sldId id="293" r:id="rId24"/>
    <p:sldId id="336" r:id="rId25"/>
    <p:sldId id="362" r:id="rId26"/>
    <p:sldId id="363" r:id="rId27"/>
    <p:sldId id="368" r:id="rId28"/>
    <p:sldId id="371" r:id="rId29"/>
    <p:sldId id="370" r:id="rId30"/>
    <p:sldId id="372" r:id="rId31"/>
    <p:sldId id="359" r:id="rId32"/>
    <p:sldId id="360" r:id="rId33"/>
    <p:sldId id="364" r:id="rId34"/>
    <p:sldId id="355" r:id="rId35"/>
    <p:sldId id="356" r:id="rId36"/>
    <p:sldId id="347" r:id="rId37"/>
    <p:sldId id="374" r:id="rId38"/>
    <p:sldId id="373" r:id="rId39"/>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9900"/>
    <a:srgbClr val="FF3300"/>
    <a:srgbClr val="800080"/>
    <a:srgbClr val="008000"/>
    <a:srgbClr val="A50021"/>
    <a:srgbClr val="0000CC"/>
    <a:srgbClr val="CC0099"/>
    <a:srgbClr val="6699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373" autoAdjust="0"/>
    <p:restoredTop sz="94660"/>
  </p:normalViewPr>
  <p:slideViewPr>
    <p:cSldViewPr snapToGrid="0">
      <p:cViewPr>
        <p:scale>
          <a:sx n="53" d="100"/>
          <a:sy n="53" d="100"/>
        </p:scale>
        <p:origin x="-1830" y="-42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defRPr sz="1300"/>
            </a:lvl1pPr>
          </a:lstStyle>
          <a:p>
            <a:endParaRPr lang="en-US"/>
          </a:p>
        </p:txBody>
      </p:sp>
      <p:sp>
        <p:nvSpPr>
          <p:cNvPr id="4099" name="Rectangle 3"/>
          <p:cNvSpPr>
            <a:spLocks noGrp="1" noChangeArrowheads="1"/>
          </p:cNvSpPr>
          <p:nvPr>
            <p:ph type="dt" idx="1"/>
          </p:nvPr>
        </p:nvSpPr>
        <p:spPr bwMode="auto">
          <a:xfrm>
            <a:off x="4143587"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a:defRPr sz="1300"/>
            </a:lvl1pPr>
          </a:lstStyle>
          <a:p>
            <a:endParaRPr lang="en-US"/>
          </a:p>
        </p:txBody>
      </p:sp>
      <p:sp>
        <p:nvSpPr>
          <p:cNvPr id="4100"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731520" y="4560570"/>
            <a:ext cx="5852160" cy="432054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2" name="Rectangle 6"/>
          <p:cNvSpPr>
            <a:spLocks noGrp="1" noChangeArrowheads="1"/>
          </p:cNvSpPr>
          <p:nvPr>
            <p:ph type="ftr" sz="quarter" idx="4"/>
          </p:nvPr>
        </p:nvSpPr>
        <p:spPr bwMode="auto">
          <a:xfrm>
            <a:off x="0" y="9119474"/>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defRPr sz="1300"/>
            </a:lvl1pPr>
          </a:lstStyle>
          <a:p>
            <a:endParaRPr lang="en-US"/>
          </a:p>
        </p:txBody>
      </p:sp>
      <p:sp>
        <p:nvSpPr>
          <p:cNvPr id="4103" name="Rectangle 7"/>
          <p:cNvSpPr>
            <a:spLocks noGrp="1" noChangeArrowheads="1"/>
          </p:cNvSpPr>
          <p:nvPr>
            <p:ph type="sldNum" sz="quarter" idx="5"/>
          </p:nvPr>
        </p:nvSpPr>
        <p:spPr bwMode="auto">
          <a:xfrm>
            <a:off x="4143587" y="9119474"/>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a:defRPr sz="1300"/>
            </a:lvl1pPr>
          </a:lstStyle>
          <a:p>
            <a:fld id="{7E77DDB0-FFB1-41B9-B8E2-6F728A43F6B9}" type="slidenum">
              <a:rPr lang="en-US"/>
              <a:pPr/>
              <a:t>‹#›</a:t>
            </a:fld>
            <a:endParaRPr lang="en-US"/>
          </a:p>
        </p:txBody>
      </p:sp>
    </p:spTree>
    <p:extLst>
      <p:ext uri="{BB962C8B-B14F-4D97-AF65-F5344CB8AC3E}">
        <p14:creationId xmlns:p14="http://schemas.microsoft.com/office/powerpoint/2010/main" xmlns="" val="234452922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D656452-4FDB-4AB7-AE72-27BF58539319}"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AFB2971-0875-4D48-A2AC-B7784B180F26}"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8573F1-4905-4BB1-9E32-2FC1AAA8C1F8}"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6CC169B-BC29-4AFA-AAF8-DA31F0951F66}"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63548CD-1A5A-4B8F-A637-C217C85B2672}"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23FED8E-7F09-49D5-9EB0-9642858E70E1}"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287D0F81-13B1-4D3F-ADFD-B6E004B489F1}"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76CD0A61-935C-44AE-8766-148AEC8EABDA}"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7124C6DC-E3FA-4D11-954B-0497BBD4302F}"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BC5EF8E-34A6-4611-8E27-14A0358835E9}"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1438468-6F0F-4483-A317-CE39E65E5851}"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070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070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20070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20071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C12889EC-C101-402D-B5DC-AE96148E5B17}"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timing>
    <p:tnLst>
      <p:par>
        <p:cTn id="1" dur="indefinite" restart="never" nodeType="tmRoot"/>
      </p:par>
    </p:tn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slide" Target="slide4.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slide" Target="slide4.xml"/></Relationships>
</file>

<file path=ppt/slides/_rels/slide2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8" Type="http://schemas.openxmlformats.org/officeDocument/2006/relationships/hyperlink" Target="http://www.security-int.com/images/companies/1409/ip-surveillance-camera-1b.jpg" TargetMode="External"/><Relationship Id="rId13" Type="http://schemas.openxmlformats.org/officeDocument/2006/relationships/slide" Target="slide4.xml"/><Relationship Id="rId3" Type="http://schemas.openxmlformats.org/officeDocument/2006/relationships/image" Target="../media/image19.png"/><Relationship Id="rId7" Type="http://schemas.openxmlformats.org/officeDocument/2006/relationships/image" Target="../media/image23.jpeg"/><Relationship Id="rId12" Type="http://schemas.openxmlformats.org/officeDocument/2006/relationships/image" Target="../media/image26.jpe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jpeg"/><Relationship Id="rId11" Type="http://schemas.openxmlformats.org/officeDocument/2006/relationships/hyperlink" Target="http://www.focus2k.co.uk/images/nuclear%20power%20generation%20security_1.jpg" TargetMode="External"/><Relationship Id="rId5" Type="http://schemas.openxmlformats.org/officeDocument/2006/relationships/image" Target="../media/image21.jpeg"/><Relationship Id="rId10" Type="http://schemas.openxmlformats.org/officeDocument/2006/relationships/image" Target="../media/image25.jpeg"/><Relationship Id="rId4" Type="http://schemas.openxmlformats.org/officeDocument/2006/relationships/image" Target="../media/image20.jpeg"/><Relationship Id="rId9" Type="http://schemas.openxmlformats.org/officeDocument/2006/relationships/image" Target="../media/image24.jpeg"/><Relationship Id="rId14" Type="http://schemas.openxmlformats.org/officeDocument/2006/relationships/image" Target="../media/image2.png"/></Relationships>
</file>

<file path=ppt/slides/_rels/slide24.xml.rels><?xml version="1.0" encoding="UTF-8" standalone="yes"?>
<Relationships xmlns="http://schemas.openxmlformats.org/package/2006/relationships"><Relationship Id="rId8" Type="http://schemas.openxmlformats.org/officeDocument/2006/relationships/hyperlink" Target="http://www.rfconcepts.co.uk/ip_cameras.htm" TargetMode="External"/><Relationship Id="rId13" Type="http://schemas.openxmlformats.org/officeDocument/2006/relationships/image" Target="../media/image32.jpeg"/><Relationship Id="rId3" Type="http://schemas.openxmlformats.org/officeDocument/2006/relationships/image" Target="../media/image27.jpeg"/><Relationship Id="rId7" Type="http://schemas.openxmlformats.org/officeDocument/2006/relationships/image" Target="../media/image29.jpeg"/><Relationship Id="rId12" Type="http://schemas.openxmlformats.org/officeDocument/2006/relationships/hyperlink" Target="http://www.rfconcepts.co.uk/cctv-camera.htm" TargetMode="External"/><Relationship Id="rId17" Type="http://schemas.openxmlformats.org/officeDocument/2006/relationships/image" Target="../media/image2.png"/><Relationship Id="rId2" Type="http://schemas.openxmlformats.org/officeDocument/2006/relationships/hyperlink" Target="http://www.rfconcepts.co.uk/mini_cam.htm" TargetMode="External"/><Relationship Id="rId16" Type="http://schemas.openxmlformats.org/officeDocument/2006/relationships/slide" Target="slide4.xml"/><Relationship Id="rId1" Type="http://schemas.openxmlformats.org/officeDocument/2006/relationships/slideLayout" Target="../slideLayouts/slideLayout7.xml"/><Relationship Id="rId6" Type="http://schemas.openxmlformats.org/officeDocument/2006/relationships/hyperlink" Target="http://www.rfconcepts.co.uk/day_night_camera.htm" TargetMode="External"/><Relationship Id="rId11" Type="http://schemas.openxmlformats.org/officeDocument/2006/relationships/image" Target="../media/image31.jpeg"/><Relationship Id="rId5" Type="http://schemas.openxmlformats.org/officeDocument/2006/relationships/image" Target="../media/image28.jpeg"/><Relationship Id="rId15" Type="http://schemas.openxmlformats.org/officeDocument/2006/relationships/image" Target="../media/image33.jpeg"/><Relationship Id="rId10" Type="http://schemas.openxmlformats.org/officeDocument/2006/relationships/hyperlink" Target="http://www.rfconcepts.co.uk/ip_camera_5711.htm" TargetMode="External"/><Relationship Id="rId4" Type="http://schemas.openxmlformats.org/officeDocument/2006/relationships/hyperlink" Target="http://www.rfconcepts.co.uk/cctv%20cameras.htm" TargetMode="External"/><Relationship Id="rId9" Type="http://schemas.openxmlformats.org/officeDocument/2006/relationships/image" Target="../media/image30.jpeg"/><Relationship Id="rId14" Type="http://schemas.openxmlformats.org/officeDocument/2006/relationships/hyperlink" Target="http://www.rfconcepts.co.uk/cctv-camera-zoom.htm" TargetMode="External"/></Relationships>
</file>

<file path=ppt/slides/_rels/slide2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5.jpeg"/><Relationship Id="rId7" Type="http://schemas.openxmlformats.org/officeDocument/2006/relationships/slide" Target="slide4.xml"/><Relationship Id="rId2" Type="http://schemas.openxmlformats.org/officeDocument/2006/relationships/image" Target="../media/image34.jpe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slide" Target="slide1.xml"/><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40.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3.jpeg"/><Relationship Id="rId7" Type="http://schemas.openxmlformats.org/officeDocument/2006/relationships/image" Target="../media/image2.png"/><Relationship Id="rId2" Type="http://schemas.openxmlformats.org/officeDocument/2006/relationships/image" Target="../media/image42.jpeg"/><Relationship Id="rId1" Type="http://schemas.openxmlformats.org/officeDocument/2006/relationships/slideLayout" Target="../slideLayouts/slideLayout7.xml"/><Relationship Id="rId6" Type="http://schemas.openxmlformats.org/officeDocument/2006/relationships/image" Target="../media/image46.jpeg"/><Relationship Id="rId5" Type="http://schemas.openxmlformats.org/officeDocument/2006/relationships/image" Target="../media/image45.png"/><Relationship Id="rId4" Type="http://schemas.openxmlformats.org/officeDocument/2006/relationships/image" Target="../media/image44.jpe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8" Type="http://schemas.openxmlformats.org/officeDocument/2006/relationships/image" Target="../media/image54.jpeg"/><Relationship Id="rId3" Type="http://schemas.openxmlformats.org/officeDocument/2006/relationships/image" Target="../media/image49.jpeg"/><Relationship Id="rId7" Type="http://schemas.openxmlformats.org/officeDocument/2006/relationships/image" Target="../media/image53.jpeg"/><Relationship Id="rId2"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52.wmf"/><Relationship Id="rId5" Type="http://schemas.openxmlformats.org/officeDocument/2006/relationships/image" Target="../media/image51.jpeg"/><Relationship Id="rId10" Type="http://schemas.openxmlformats.org/officeDocument/2006/relationships/image" Target="../media/image2.png"/><Relationship Id="rId4" Type="http://schemas.openxmlformats.org/officeDocument/2006/relationships/image" Target="../media/image50.jpeg"/><Relationship Id="rId9" Type="http://schemas.openxmlformats.org/officeDocument/2006/relationships/slide" Target="slide4.xml"/></Relationships>
</file>

<file path=ppt/slides/_rels/slide3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55.png"/><Relationship Id="rId7" Type="http://schemas.openxmlformats.org/officeDocument/2006/relationships/slide" Target="slide4.xml"/><Relationship Id="rId2"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58.jpeg"/><Relationship Id="rId5" Type="http://schemas.openxmlformats.org/officeDocument/2006/relationships/image" Target="../media/image57.jpeg"/><Relationship Id="rId4" Type="http://schemas.openxmlformats.org/officeDocument/2006/relationships/image" Target="../media/image56.png"/></Relationships>
</file>

<file path=ppt/slides/_rels/slide3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48.png"/><Relationship Id="rId7" Type="http://schemas.openxmlformats.org/officeDocument/2006/relationships/slide" Target="slide4.xml"/><Relationship Id="rId2" Type="http://schemas.openxmlformats.org/officeDocument/2006/relationships/image" Target="../media/image59.jpeg"/><Relationship Id="rId1" Type="http://schemas.openxmlformats.org/officeDocument/2006/relationships/slideLayout" Target="../slideLayouts/slideLayout7.xml"/><Relationship Id="rId6" Type="http://schemas.openxmlformats.org/officeDocument/2006/relationships/image" Target="../media/image61.png"/><Relationship Id="rId5" Type="http://schemas.openxmlformats.org/officeDocument/2006/relationships/image" Target="../media/image60.jpeg"/><Relationship Id="rId4" Type="http://schemas.openxmlformats.org/officeDocument/2006/relationships/image" Target="../media/image58.jpeg"/></Relationships>
</file>

<file path=ppt/slides/_rels/slide3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62.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64.jpeg"/><Relationship Id="rId7" Type="http://schemas.openxmlformats.org/officeDocument/2006/relationships/image" Target="../media/image2.png"/><Relationship Id="rId2" Type="http://schemas.openxmlformats.org/officeDocument/2006/relationships/image" Target="../media/image63.png"/><Relationship Id="rId1" Type="http://schemas.openxmlformats.org/officeDocument/2006/relationships/slideLayout" Target="../slideLayouts/slideLayout7.xml"/><Relationship Id="rId6" Type="http://schemas.openxmlformats.org/officeDocument/2006/relationships/slide" Target="slide4.xml"/><Relationship Id="rId5" Type="http://schemas.openxmlformats.org/officeDocument/2006/relationships/image" Target="../media/image66.jpeg"/><Relationship Id="rId4" Type="http://schemas.openxmlformats.org/officeDocument/2006/relationships/image" Target="../media/image65.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4.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hyperlink" Target="mailto:sethu@rgtechsolutions.in"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 Target="slide10.xml"/><Relationship Id="rId7" Type="http://schemas.openxmlformats.org/officeDocument/2006/relationships/slide" Target="slide34.xml"/><Relationship Id="rId2" Type="http://schemas.openxmlformats.org/officeDocument/2006/relationships/slide" Target="slide5.xml"/><Relationship Id="rId1" Type="http://schemas.openxmlformats.org/officeDocument/2006/relationships/slideLayout" Target="../slideLayouts/slideLayout7.xml"/><Relationship Id="rId6" Type="http://schemas.openxmlformats.org/officeDocument/2006/relationships/slide" Target="slide35.xml"/><Relationship Id="rId5" Type="http://schemas.openxmlformats.org/officeDocument/2006/relationships/slide" Target="slide21.xml"/><Relationship Id="rId4" Type="http://schemas.openxmlformats.org/officeDocument/2006/relationships/slide" Target="slide1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8" name="Text Box 6"/>
          <p:cNvSpPr txBox="1">
            <a:spLocks noChangeArrowheads="1"/>
          </p:cNvSpPr>
          <p:nvPr/>
        </p:nvSpPr>
        <p:spPr bwMode="auto">
          <a:xfrm>
            <a:off x="2840038" y="1412875"/>
            <a:ext cx="2938462" cy="1250950"/>
          </a:xfrm>
          <a:prstGeom prst="rect">
            <a:avLst/>
          </a:prstGeom>
          <a:noFill/>
          <a:ln w="9525">
            <a:noFill/>
            <a:miter lim="800000"/>
            <a:headEnd/>
            <a:tailEnd/>
          </a:ln>
          <a:effectLst/>
        </p:spPr>
        <p:txBody>
          <a:bodyPr>
            <a:spAutoFit/>
          </a:bodyPr>
          <a:lstStyle/>
          <a:p>
            <a:pPr algn="ctr"/>
            <a:r>
              <a:rPr lang="en-US" sz="4800" b="1">
                <a:solidFill>
                  <a:srgbClr val="009900"/>
                </a:solidFill>
                <a:effectLst>
                  <a:outerShdw blurRad="38100" dist="38100" dir="2700000" algn="tl">
                    <a:srgbClr val="C0C0C0"/>
                  </a:outerShdw>
                </a:effectLst>
                <a:latin typeface="Trebuchet MS" pitchFamily="34" charset="0"/>
              </a:rPr>
              <a:t>Welcome</a:t>
            </a:r>
          </a:p>
          <a:p>
            <a:pPr algn="ctr"/>
            <a:r>
              <a:rPr lang="en-US" sz="2800" b="1">
                <a:solidFill>
                  <a:srgbClr val="FF99CC"/>
                </a:solidFill>
                <a:effectLst>
                  <a:outerShdw blurRad="38100" dist="38100" dir="2700000" algn="tl">
                    <a:srgbClr val="C0C0C0"/>
                  </a:outerShdw>
                </a:effectLst>
                <a:latin typeface="Trebuchet MS" pitchFamily="34" charset="0"/>
              </a:rPr>
              <a:t>to the </a:t>
            </a:r>
          </a:p>
        </p:txBody>
      </p:sp>
      <p:pic>
        <p:nvPicPr>
          <p:cNvPr id="5" name="Picture 4"/>
          <p:cNvPicPr/>
          <p:nvPr/>
        </p:nvPicPr>
        <p:blipFill>
          <a:blip r:embed="rId2">
            <a:extLst>
              <a:ext uri="{28A0092B-C50C-407E-A947-70E740481C1C}">
                <a14:useLocalDpi xmlns:a14="http://schemas.microsoft.com/office/drawing/2010/main" xmlns="" val="0"/>
              </a:ext>
            </a:extLst>
          </a:blip>
          <a:srcRect/>
          <a:stretch>
            <a:fillRect/>
          </a:stretch>
        </p:blipFill>
        <p:spPr bwMode="auto">
          <a:xfrm>
            <a:off x="2850779" y="2904584"/>
            <a:ext cx="3083859" cy="1577788"/>
          </a:xfrm>
          <a:prstGeom prst="rect">
            <a:avLst/>
          </a:prstGeom>
          <a:noFill/>
          <a:ln>
            <a:noFill/>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a:xfrm>
            <a:off x="430213" y="352425"/>
            <a:ext cx="1982787" cy="862013"/>
          </a:xfrm>
        </p:spPr>
        <p:txBody>
          <a:bodyPr/>
          <a:lstStyle/>
          <a:p>
            <a:pPr algn="l"/>
            <a:r>
              <a:rPr lang="en-US" sz="4000" b="1" u="sng">
                <a:solidFill>
                  <a:srgbClr val="FF3300"/>
                </a:solidFill>
                <a:effectLst>
                  <a:outerShdw blurRad="38100" dist="38100" dir="2700000" algn="tl">
                    <a:srgbClr val="C0C0C0"/>
                  </a:outerShdw>
                </a:effectLst>
                <a:latin typeface="Trebuchet MS" pitchFamily="34" charset="0"/>
              </a:rPr>
              <a:t>Wi-Fi</a:t>
            </a:r>
          </a:p>
        </p:txBody>
      </p:sp>
      <p:sp>
        <p:nvSpPr>
          <p:cNvPr id="224259" name="Rectangle 3"/>
          <p:cNvSpPr>
            <a:spLocks noGrp="1" noChangeArrowheads="1"/>
          </p:cNvSpPr>
          <p:nvPr>
            <p:ph type="body" idx="1"/>
          </p:nvPr>
        </p:nvSpPr>
        <p:spPr>
          <a:xfrm>
            <a:off x="442913" y="1066800"/>
            <a:ext cx="8455025" cy="2473325"/>
          </a:xfrm>
        </p:spPr>
        <p:txBody>
          <a:bodyPr/>
          <a:lstStyle/>
          <a:p>
            <a:pPr algn="just"/>
            <a:r>
              <a:rPr lang="en-US" sz="2400">
                <a:solidFill>
                  <a:srgbClr val="0000CC"/>
                </a:solidFill>
                <a:latin typeface="Trebuchet MS" pitchFamily="34" charset="0"/>
              </a:rPr>
              <a:t>Wi-Fi, which stands for </a:t>
            </a:r>
            <a:r>
              <a:rPr lang="en-US" sz="2800" i="1" u="sng">
                <a:solidFill>
                  <a:srgbClr val="FF0000"/>
                </a:solidFill>
                <a:effectLst>
                  <a:outerShdw blurRad="38100" dist="38100" dir="2700000" algn="tl">
                    <a:srgbClr val="C0C0C0"/>
                  </a:outerShdw>
                </a:effectLst>
                <a:latin typeface="Trebuchet MS" pitchFamily="34" charset="0"/>
              </a:rPr>
              <a:t>wireless fidelity</a:t>
            </a:r>
            <a:r>
              <a:rPr lang="en-US" sz="2400">
                <a:solidFill>
                  <a:srgbClr val="0000CC"/>
                </a:solidFill>
                <a:latin typeface="Trebuchet MS" pitchFamily="34" charset="0"/>
              </a:rPr>
              <a:t>, in a play on the older term </a:t>
            </a:r>
            <a:r>
              <a:rPr lang="en-US" sz="2400" i="1">
                <a:solidFill>
                  <a:srgbClr val="0000CC"/>
                </a:solidFill>
                <a:latin typeface="Trebuchet MS" pitchFamily="34" charset="0"/>
              </a:rPr>
              <a:t>Hi-Fi</a:t>
            </a:r>
            <a:r>
              <a:rPr lang="en-US" sz="2400">
                <a:solidFill>
                  <a:srgbClr val="0000CC"/>
                </a:solidFill>
                <a:latin typeface="Trebuchet MS" pitchFamily="34" charset="0"/>
              </a:rPr>
              <a:t>, is a wireless networking technology used across the globe as per IEEE standards: 802.11</a:t>
            </a:r>
          </a:p>
          <a:p>
            <a:pPr algn="just"/>
            <a:r>
              <a:rPr lang="en-US" sz="2400">
                <a:solidFill>
                  <a:srgbClr val="0000CC"/>
                </a:solidFill>
                <a:latin typeface="Trebuchet MS" pitchFamily="34" charset="0"/>
              </a:rPr>
              <a:t>The wireless networking technology uses radio waves to provide wireless high-speed Internet and network connections. </a:t>
            </a:r>
          </a:p>
          <a:p>
            <a:pPr algn="just"/>
            <a:endParaRPr lang="en-US" sz="2400">
              <a:solidFill>
                <a:srgbClr val="0000CC"/>
              </a:solidFill>
              <a:latin typeface="Trebuchet MS" pitchFamily="34" charset="0"/>
            </a:endParaRPr>
          </a:p>
        </p:txBody>
      </p:sp>
      <p:pic>
        <p:nvPicPr>
          <p:cNvPr id="224260" name="Picture 4" descr="wifi-wifi-diagram"/>
          <p:cNvPicPr>
            <a:picLocks noChangeAspect="1" noChangeArrowheads="1"/>
          </p:cNvPicPr>
          <p:nvPr/>
        </p:nvPicPr>
        <p:blipFill>
          <a:blip r:embed="rId2"/>
          <a:srcRect/>
          <a:stretch>
            <a:fillRect/>
          </a:stretch>
        </p:blipFill>
        <p:spPr bwMode="auto">
          <a:xfrm>
            <a:off x="3363913" y="3333750"/>
            <a:ext cx="4486275" cy="2705100"/>
          </a:xfrm>
          <a:prstGeom prst="rect">
            <a:avLst/>
          </a:prstGeom>
          <a:noFill/>
        </p:spPr>
      </p:pic>
      <p:sp>
        <p:nvSpPr>
          <p:cNvPr id="224262" name="Text Box 6"/>
          <p:cNvSpPr txBox="1">
            <a:spLocks noChangeArrowheads="1"/>
          </p:cNvSpPr>
          <p:nvPr/>
        </p:nvSpPr>
        <p:spPr bwMode="auto">
          <a:xfrm>
            <a:off x="7124700" y="6491288"/>
            <a:ext cx="1639888" cy="366712"/>
          </a:xfrm>
          <a:prstGeom prst="rect">
            <a:avLst/>
          </a:prstGeom>
          <a:noFill/>
          <a:ln w="9525">
            <a:noFill/>
            <a:miter lim="800000"/>
            <a:headEnd/>
            <a:tailEnd/>
          </a:ln>
          <a:effectLst/>
        </p:spPr>
        <p:txBody>
          <a:bodyPr>
            <a:spAutoFit/>
          </a:bodyPr>
          <a:lstStyle/>
          <a:p>
            <a:pPr>
              <a:spcBef>
                <a:spcPct val="50000"/>
              </a:spcBef>
            </a:pPr>
            <a:r>
              <a:rPr lang="en-US" b="1" i="1">
                <a:effectLst>
                  <a:outerShdw blurRad="38100" dist="38100" dir="2700000" algn="tl">
                    <a:srgbClr val="C0C0C0"/>
                  </a:outerShdw>
                </a:effectLst>
                <a:hlinkClick r:id="" action="ppaction://hlinkshowjump?jump=nextslide"/>
              </a:rPr>
              <a:t>Next Slide</a:t>
            </a:r>
            <a:endParaRPr lang="en-US" b="1" i="1">
              <a:effectLst>
                <a:outerShdw blurRad="38100" dist="38100" dir="2700000" algn="tl">
                  <a:srgbClr val="C0C0C0"/>
                </a:outerShdw>
              </a:effectLst>
            </a:endParaRPr>
          </a:p>
        </p:txBody>
      </p:sp>
      <p:sp>
        <p:nvSpPr>
          <p:cNvPr id="224263" name="Text Box 7"/>
          <p:cNvSpPr txBox="1">
            <a:spLocks noChangeArrowheads="1"/>
          </p:cNvSpPr>
          <p:nvPr/>
        </p:nvSpPr>
        <p:spPr bwMode="auto">
          <a:xfrm>
            <a:off x="430213" y="6491288"/>
            <a:ext cx="1758950" cy="366712"/>
          </a:xfrm>
          <a:prstGeom prst="rect">
            <a:avLst/>
          </a:prstGeom>
          <a:noFill/>
          <a:ln w="9525">
            <a:noFill/>
            <a:miter lim="800000"/>
            <a:headEnd/>
            <a:tailEnd/>
          </a:ln>
          <a:effectLst/>
        </p:spPr>
        <p:txBody>
          <a:bodyPr wrap="none">
            <a:spAutoFit/>
          </a:bodyPr>
          <a:lstStyle/>
          <a:p>
            <a:r>
              <a:rPr lang="en-US" b="1" i="1">
                <a:hlinkClick r:id="" action="ppaction://hlinkshowjump?jump=previousslide"/>
              </a:rPr>
              <a:t>Previous Slide</a:t>
            </a:r>
            <a:endParaRPr lang="en-US" b="1" i="1"/>
          </a:p>
        </p:txBody>
      </p:sp>
      <p:sp>
        <p:nvSpPr>
          <p:cNvPr id="224264" name="Text Box 8"/>
          <p:cNvSpPr txBox="1">
            <a:spLocks noChangeArrowheads="1"/>
          </p:cNvSpPr>
          <p:nvPr/>
        </p:nvSpPr>
        <p:spPr bwMode="auto">
          <a:xfrm>
            <a:off x="3813175" y="6583363"/>
            <a:ext cx="1130300" cy="274637"/>
          </a:xfrm>
          <a:prstGeom prst="rect">
            <a:avLst/>
          </a:prstGeom>
          <a:noFill/>
          <a:ln w="9525">
            <a:noFill/>
            <a:miter lim="800000"/>
            <a:headEnd/>
            <a:tailEnd/>
          </a:ln>
          <a:effectLst/>
        </p:spPr>
        <p:txBody>
          <a:bodyPr wrap="none">
            <a:spAutoFit/>
          </a:bodyPr>
          <a:lstStyle/>
          <a:p>
            <a:r>
              <a:rPr lang="en-US" sz="1200" b="1" i="1">
                <a:solidFill>
                  <a:srgbClr val="A50021"/>
                </a:solidFill>
                <a:effectLst>
                  <a:outerShdw blurRad="38100" dist="38100" dir="2700000" algn="tl">
                    <a:srgbClr val="C0C0C0"/>
                  </a:outerShdw>
                </a:effectLst>
                <a:hlinkClick r:id="rId3" action="ppaction://hlinksldjump"/>
              </a:rPr>
              <a:t>Back-2-index</a:t>
            </a:r>
            <a:endParaRPr lang="en-US" sz="1200" b="1" i="1">
              <a:solidFill>
                <a:srgbClr val="A50021"/>
              </a:solidFill>
              <a:effectLst>
                <a:outerShdw blurRad="38100" dist="38100" dir="2700000" algn="tl">
                  <a:srgbClr val="C0C0C0"/>
                </a:outerShdw>
              </a:effectLst>
            </a:endParaRPr>
          </a:p>
        </p:txBody>
      </p:sp>
      <p:pic>
        <p:nvPicPr>
          <p:cNvPr id="9" name="Picture 8"/>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417086" y="5737409"/>
            <a:ext cx="1200428" cy="658359"/>
          </a:xfrm>
          <a:prstGeom prst="rect">
            <a:avLst/>
          </a:prstGeom>
          <a:noFill/>
          <a:ln>
            <a:noFill/>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ChangeArrowheads="1"/>
          </p:cNvSpPr>
          <p:nvPr/>
        </p:nvSpPr>
        <p:spPr bwMode="auto">
          <a:xfrm>
            <a:off x="304800" y="1320800"/>
            <a:ext cx="4248150" cy="3724275"/>
          </a:xfrm>
          <a:prstGeom prst="rect">
            <a:avLst/>
          </a:prstGeom>
          <a:noFill/>
          <a:ln w="9525">
            <a:noFill/>
            <a:miter lim="800000"/>
            <a:headEnd/>
            <a:tailEnd/>
          </a:ln>
          <a:effectLst/>
        </p:spPr>
        <p:txBody>
          <a:bodyPr/>
          <a:lstStyle/>
          <a:p>
            <a:pPr marL="342900" indent="-342900" algn="just">
              <a:lnSpc>
                <a:spcPct val="80000"/>
              </a:lnSpc>
              <a:spcBef>
                <a:spcPct val="20000"/>
              </a:spcBef>
            </a:pPr>
            <a:r>
              <a:rPr lang="en-US"/>
              <a:t>    </a:t>
            </a:r>
            <a:r>
              <a:rPr lang="en-US" sz="2000"/>
              <a:t>The purpose of Wi-Fi is to hide complexity by enabling wireless access to applications and data, media and streams. The main aims of Wi-Fi are the following:</a:t>
            </a:r>
          </a:p>
          <a:p>
            <a:pPr marL="342900" indent="-342900" algn="just">
              <a:lnSpc>
                <a:spcPct val="80000"/>
              </a:lnSpc>
              <a:spcBef>
                <a:spcPct val="20000"/>
              </a:spcBef>
              <a:buFontTx/>
              <a:buChar char="•"/>
            </a:pPr>
            <a:r>
              <a:rPr lang="en-US" sz="2000"/>
              <a:t>make access to information easier </a:t>
            </a:r>
          </a:p>
          <a:p>
            <a:pPr marL="342900" indent="-342900" algn="just">
              <a:lnSpc>
                <a:spcPct val="80000"/>
              </a:lnSpc>
              <a:spcBef>
                <a:spcPct val="20000"/>
              </a:spcBef>
              <a:buFontTx/>
              <a:buChar char="•"/>
            </a:pPr>
            <a:r>
              <a:rPr lang="en-US" sz="2000"/>
              <a:t>ensure compatibility and co-existence of devices </a:t>
            </a:r>
          </a:p>
          <a:p>
            <a:pPr marL="342900" indent="-342900" algn="just">
              <a:lnSpc>
                <a:spcPct val="80000"/>
              </a:lnSpc>
              <a:spcBef>
                <a:spcPct val="20000"/>
              </a:spcBef>
              <a:buFontTx/>
              <a:buChar char="•"/>
            </a:pPr>
            <a:r>
              <a:rPr lang="en-US" sz="2000"/>
              <a:t>eliminate cabling and wiring </a:t>
            </a:r>
          </a:p>
          <a:p>
            <a:pPr marL="342900" indent="-342900" algn="just">
              <a:lnSpc>
                <a:spcPct val="80000"/>
              </a:lnSpc>
              <a:spcBef>
                <a:spcPct val="20000"/>
              </a:spcBef>
              <a:buFontTx/>
              <a:buChar char="•"/>
            </a:pPr>
            <a:r>
              <a:rPr lang="en-US" sz="2000"/>
              <a:t>eliminate switches, adapters, plugs, pins and connectors. </a:t>
            </a:r>
          </a:p>
          <a:p>
            <a:pPr marL="342900" indent="-342900">
              <a:lnSpc>
                <a:spcPct val="80000"/>
              </a:lnSpc>
              <a:spcBef>
                <a:spcPct val="20000"/>
              </a:spcBef>
              <a:buFontTx/>
              <a:buChar char="•"/>
            </a:pPr>
            <a:endParaRPr lang="en-US" sz="2000"/>
          </a:p>
        </p:txBody>
      </p:sp>
      <p:pic>
        <p:nvPicPr>
          <p:cNvPr id="225283" name="Picture 3" descr="wifi-68590-router-diagram-wireless-sma"/>
          <p:cNvPicPr>
            <a:picLocks noChangeAspect="1" noChangeArrowheads="1"/>
          </p:cNvPicPr>
          <p:nvPr/>
        </p:nvPicPr>
        <p:blipFill>
          <a:blip r:embed="rId2"/>
          <a:srcRect/>
          <a:stretch>
            <a:fillRect/>
          </a:stretch>
        </p:blipFill>
        <p:spPr bwMode="auto">
          <a:xfrm>
            <a:off x="4746625" y="892175"/>
            <a:ext cx="4221163" cy="4560888"/>
          </a:xfrm>
          <a:prstGeom prst="rect">
            <a:avLst/>
          </a:prstGeom>
          <a:noFill/>
        </p:spPr>
      </p:pic>
      <p:sp>
        <p:nvSpPr>
          <p:cNvPr id="225284" name="Rectangle 4"/>
          <p:cNvSpPr>
            <a:spLocks noChangeArrowheads="1"/>
          </p:cNvSpPr>
          <p:nvPr/>
        </p:nvSpPr>
        <p:spPr bwMode="auto">
          <a:xfrm>
            <a:off x="430213" y="352425"/>
            <a:ext cx="1982787" cy="862013"/>
          </a:xfrm>
          <a:prstGeom prst="rect">
            <a:avLst/>
          </a:prstGeom>
          <a:noFill/>
          <a:ln w="9525">
            <a:noFill/>
            <a:miter lim="800000"/>
            <a:headEnd/>
            <a:tailEnd/>
          </a:ln>
          <a:effectLst/>
        </p:spPr>
        <p:txBody>
          <a:bodyPr anchor="ctr"/>
          <a:lstStyle/>
          <a:p>
            <a:r>
              <a:rPr lang="en-US" sz="4000" b="1" u="sng">
                <a:solidFill>
                  <a:srgbClr val="FF3300"/>
                </a:solidFill>
                <a:effectLst>
                  <a:outerShdw blurRad="38100" dist="38100" dir="2700000" algn="tl">
                    <a:srgbClr val="C0C0C0"/>
                  </a:outerShdw>
                </a:effectLst>
                <a:latin typeface="Trebuchet MS" pitchFamily="34" charset="0"/>
              </a:rPr>
              <a:t>Wi-Fi</a:t>
            </a:r>
          </a:p>
        </p:txBody>
      </p:sp>
      <p:sp>
        <p:nvSpPr>
          <p:cNvPr id="225286" name="Text Box 6"/>
          <p:cNvSpPr txBox="1">
            <a:spLocks noChangeArrowheads="1"/>
          </p:cNvSpPr>
          <p:nvPr/>
        </p:nvSpPr>
        <p:spPr bwMode="auto">
          <a:xfrm>
            <a:off x="7124700" y="6491288"/>
            <a:ext cx="1639888" cy="366712"/>
          </a:xfrm>
          <a:prstGeom prst="rect">
            <a:avLst/>
          </a:prstGeom>
          <a:noFill/>
          <a:ln w="9525">
            <a:noFill/>
            <a:miter lim="800000"/>
            <a:headEnd/>
            <a:tailEnd/>
          </a:ln>
          <a:effectLst/>
        </p:spPr>
        <p:txBody>
          <a:bodyPr>
            <a:spAutoFit/>
          </a:bodyPr>
          <a:lstStyle/>
          <a:p>
            <a:pPr>
              <a:spcBef>
                <a:spcPct val="50000"/>
              </a:spcBef>
            </a:pPr>
            <a:r>
              <a:rPr lang="en-US" b="1" i="1">
                <a:effectLst>
                  <a:outerShdw blurRad="38100" dist="38100" dir="2700000" algn="tl">
                    <a:srgbClr val="C0C0C0"/>
                  </a:outerShdw>
                </a:effectLst>
                <a:hlinkClick r:id="" action="ppaction://hlinkshowjump?jump=nextslide"/>
              </a:rPr>
              <a:t>Next Slide</a:t>
            </a:r>
            <a:endParaRPr lang="en-US" b="1" i="1">
              <a:effectLst>
                <a:outerShdw blurRad="38100" dist="38100" dir="2700000" algn="tl">
                  <a:srgbClr val="C0C0C0"/>
                </a:outerShdw>
              </a:effectLst>
            </a:endParaRPr>
          </a:p>
        </p:txBody>
      </p:sp>
      <p:sp>
        <p:nvSpPr>
          <p:cNvPr id="225287" name="Text Box 7"/>
          <p:cNvSpPr txBox="1">
            <a:spLocks noChangeArrowheads="1"/>
          </p:cNvSpPr>
          <p:nvPr/>
        </p:nvSpPr>
        <p:spPr bwMode="auto">
          <a:xfrm>
            <a:off x="428625" y="6491288"/>
            <a:ext cx="1758950" cy="366712"/>
          </a:xfrm>
          <a:prstGeom prst="rect">
            <a:avLst/>
          </a:prstGeom>
          <a:noFill/>
          <a:ln w="9525">
            <a:noFill/>
            <a:miter lim="800000"/>
            <a:headEnd/>
            <a:tailEnd/>
          </a:ln>
          <a:effectLst/>
        </p:spPr>
        <p:txBody>
          <a:bodyPr wrap="none">
            <a:spAutoFit/>
          </a:bodyPr>
          <a:lstStyle/>
          <a:p>
            <a:r>
              <a:rPr lang="en-US" b="1" i="1">
                <a:hlinkClick r:id="" action="ppaction://hlinkshowjump?jump=previousslide"/>
              </a:rPr>
              <a:t>Previous Slide</a:t>
            </a:r>
            <a:endParaRPr lang="en-US" b="1" i="1"/>
          </a:p>
        </p:txBody>
      </p:sp>
      <p:sp>
        <p:nvSpPr>
          <p:cNvPr id="225288" name="Text Box 8"/>
          <p:cNvSpPr txBox="1">
            <a:spLocks noChangeArrowheads="1"/>
          </p:cNvSpPr>
          <p:nvPr/>
        </p:nvSpPr>
        <p:spPr bwMode="auto">
          <a:xfrm>
            <a:off x="3813175" y="6583363"/>
            <a:ext cx="1130300" cy="274637"/>
          </a:xfrm>
          <a:prstGeom prst="rect">
            <a:avLst/>
          </a:prstGeom>
          <a:noFill/>
          <a:ln w="9525">
            <a:noFill/>
            <a:miter lim="800000"/>
            <a:headEnd/>
            <a:tailEnd/>
          </a:ln>
          <a:effectLst/>
        </p:spPr>
        <p:txBody>
          <a:bodyPr wrap="none">
            <a:spAutoFit/>
          </a:bodyPr>
          <a:lstStyle/>
          <a:p>
            <a:r>
              <a:rPr lang="en-US" sz="1200" b="1" i="1">
                <a:solidFill>
                  <a:srgbClr val="A50021"/>
                </a:solidFill>
                <a:effectLst>
                  <a:outerShdw blurRad="38100" dist="38100" dir="2700000" algn="tl">
                    <a:srgbClr val="C0C0C0"/>
                  </a:outerShdw>
                </a:effectLst>
                <a:hlinkClick r:id="rId3" action="ppaction://hlinksldjump"/>
              </a:rPr>
              <a:t>Back-2-index</a:t>
            </a:r>
            <a:endParaRPr lang="en-US" sz="1200" b="1" i="1">
              <a:solidFill>
                <a:srgbClr val="A50021"/>
              </a:solidFill>
              <a:effectLst>
                <a:outerShdw blurRad="38100" dist="38100" dir="2700000" algn="tl">
                  <a:srgbClr val="C0C0C0"/>
                </a:outerShdw>
              </a:effectLst>
            </a:endParaRPr>
          </a:p>
        </p:txBody>
      </p:sp>
      <p:pic>
        <p:nvPicPr>
          <p:cNvPr id="9" name="Picture 8"/>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327441" y="5719480"/>
            <a:ext cx="1200428" cy="658359"/>
          </a:xfrm>
          <a:prstGeom prst="rect">
            <a:avLst/>
          </a:prstGeom>
          <a:noFill/>
          <a:ln>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9618" name="Picture 2" descr="wi-fi"/>
          <p:cNvPicPr>
            <a:picLocks noChangeAspect="1" noChangeArrowheads="1"/>
          </p:cNvPicPr>
          <p:nvPr/>
        </p:nvPicPr>
        <p:blipFill>
          <a:blip r:embed="rId2"/>
          <a:srcRect/>
          <a:stretch>
            <a:fillRect/>
          </a:stretch>
        </p:blipFill>
        <p:spPr bwMode="auto">
          <a:xfrm>
            <a:off x="1884363" y="1260475"/>
            <a:ext cx="5545137" cy="4492625"/>
          </a:xfrm>
          <a:prstGeom prst="rect">
            <a:avLst/>
          </a:prstGeom>
          <a:noFill/>
        </p:spPr>
      </p:pic>
      <p:sp>
        <p:nvSpPr>
          <p:cNvPr id="239619" name="Rectangle 3"/>
          <p:cNvSpPr>
            <a:spLocks noChangeArrowheads="1"/>
          </p:cNvSpPr>
          <p:nvPr/>
        </p:nvSpPr>
        <p:spPr bwMode="auto">
          <a:xfrm>
            <a:off x="430213" y="352425"/>
            <a:ext cx="1982787" cy="862013"/>
          </a:xfrm>
          <a:prstGeom prst="rect">
            <a:avLst/>
          </a:prstGeom>
          <a:noFill/>
          <a:ln w="9525">
            <a:noFill/>
            <a:miter lim="800000"/>
            <a:headEnd/>
            <a:tailEnd/>
          </a:ln>
          <a:effectLst/>
        </p:spPr>
        <p:txBody>
          <a:bodyPr anchor="ctr"/>
          <a:lstStyle/>
          <a:p>
            <a:r>
              <a:rPr lang="en-US" sz="4000" b="1" u="sng">
                <a:solidFill>
                  <a:srgbClr val="FF3300"/>
                </a:solidFill>
                <a:effectLst>
                  <a:outerShdw blurRad="38100" dist="38100" dir="2700000" algn="tl">
                    <a:srgbClr val="C0C0C0"/>
                  </a:outerShdw>
                </a:effectLst>
                <a:latin typeface="Trebuchet MS" pitchFamily="34" charset="0"/>
              </a:rPr>
              <a:t>Wi-Fi</a:t>
            </a:r>
          </a:p>
        </p:txBody>
      </p:sp>
      <p:sp>
        <p:nvSpPr>
          <p:cNvPr id="239621" name="Text Box 5"/>
          <p:cNvSpPr txBox="1">
            <a:spLocks noChangeArrowheads="1"/>
          </p:cNvSpPr>
          <p:nvPr/>
        </p:nvSpPr>
        <p:spPr bwMode="auto">
          <a:xfrm>
            <a:off x="7124700" y="6491288"/>
            <a:ext cx="1639888" cy="366712"/>
          </a:xfrm>
          <a:prstGeom prst="rect">
            <a:avLst/>
          </a:prstGeom>
          <a:noFill/>
          <a:ln w="9525">
            <a:noFill/>
            <a:miter lim="800000"/>
            <a:headEnd/>
            <a:tailEnd/>
          </a:ln>
          <a:effectLst/>
        </p:spPr>
        <p:txBody>
          <a:bodyPr>
            <a:spAutoFit/>
          </a:bodyPr>
          <a:lstStyle/>
          <a:p>
            <a:pPr>
              <a:spcBef>
                <a:spcPct val="50000"/>
              </a:spcBef>
            </a:pPr>
            <a:r>
              <a:rPr lang="en-US" b="1" i="1">
                <a:effectLst>
                  <a:outerShdw blurRad="38100" dist="38100" dir="2700000" algn="tl">
                    <a:srgbClr val="C0C0C0"/>
                  </a:outerShdw>
                </a:effectLst>
                <a:hlinkClick r:id="" action="ppaction://hlinkshowjump?jump=nextslide"/>
              </a:rPr>
              <a:t>Next Slide</a:t>
            </a:r>
            <a:endParaRPr lang="en-US" b="1" i="1">
              <a:effectLst>
                <a:outerShdw blurRad="38100" dist="38100" dir="2700000" algn="tl">
                  <a:srgbClr val="C0C0C0"/>
                </a:outerShdw>
              </a:effectLst>
            </a:endParaRPr>
          </a:p>
        </p:txBody>
      </p:sp>
      <p:sp>
        <p:nvSpPr>
          <p:cNvPr id="239622" name="Text Box 6"/>
          <p:cNvSpPr txBox="1">
            <a:spLocks noChangeArrowheads="1"/>
          </p:cNvSpPr>
          <p:nvPr/>
        </p:nvSpPr>
        <p:spPr bwMode="auto">
          <a:xfrm>
            <a:off x="444500" y="6491288"/>
            <a:ext cx="1758950" cy="366712"/>
          </a:xfrm>
          <a:prstGeom prst="rect">
            <a:avLst/>
          </a:prstGeom>
          <a:noFill/>
          <a:ln w="9525">
            <a:noFill/>
            <a:miter lim="800000"/>
            <a:headEnd/>
            <a:tailEnd/>
          </a:ln>
          <a:effectLst/>
        </p:spPr>
        <p:txBody>
          <a:bodyPr wrap="none">
            <a:spAutoFit/>
          </a:bodyPr>
          <a:lstStyle/>
          <a:p>
            <a:r>
              <a:rPr lang="en-US" b="1" i="1">
                <a:hlinkClick r:id="" action="ppaction://hlinkshowjump?jump=previousslide"/>
              </a:rPr>
              <a:t>Previous Slide</a:t>
            </a:r>
            <a:endParaRPr lang="en-US" b="1" i="1"/>
          </a:p>
        </p:txBody>
      </p:sp>
      <p:sp>
        <p:nvSpPr>
          <p:cNvPr id="239623" name="Text Box 7"/>
          <p:cNvSpPr txBox="1">
            <a:spLocks noChangeArrowheads="1"/>
          </p:cNvSpPr>
          <p:nvPr/>
        </p:nvSpPr>
        <p:spPr bwMode="auto">
          <a:xfrm>
            <a:off x="3813175" y="6583363"/>
            <a:ext cx="1130300" cy="274637"/>
          </a:xfrm>
          <a:prstGeom prst="rect">
            <a:avLst/>
          </a:prstGeom>
          <a:noFill/>
          <a:ln w="9525">
            <a:noFill/>
            <a:miter lim="800000"/>
            <a:headEnd/>
            <a:tailEnd/>
          </a:ln>
          <a:effectLst/>
        </p:spPr>
        <p:txBody>
          <a:bodyPr wrap="none">
            <a:spAutoFit/>
          </a:bodyPr>
          <a:lstStyle/>
          <a:p>
            <a:r>
              <a:rPr lang="en-US" sz="1200" b="1" i="1">
                <a:solidFill>
                  <a:srgbClr val="A50021"/>
                </a:solidFill>
                <a:effectLst>
                  <a:outerShdw blurRad="38100" dist="38100" dir="2700000" algn="tl">
                    <a:srgbClr val="C0C0C0"/>
                  </a:outerShdw>
                </a:effectLst>
                <a:hlinkClick r:id="rId3" action="ppaction://hlinksldjump"/>
              </a:rPr>
              <a:t>Back-2-index</a:t>
            </a:r>
            <a:endParaRPr lang="en-US" sz="1200" b="1" i="1">
              <a:solidFill>
                <a:srgbClr val="A50021"/>
              </a:solidFill>
              <a:effectLst>
                <a:outerShdw blurRad="38100" dist="38100" dir="2700000" algn="tl">
                  <a:srgbClr val="C0C0C0"/>
                </a:outerShdw>
              </a:effectLst>
            </a:endParaRPr>
          </a:p>
        </p:txBody>
      </p:sp>
      <p:pic>
        <p:nvPicPr>
          <p:cNvPr id="8" name="Picture 7"/>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345370" y="5737409"/>
            <a:ext cx="1200428" cy="658359"/>
          </a:xfrm>
          <a:prstGeom prst="rect">
            <a:avLst/>
          </a:prstGeom>
          <a:noFill/>
          <a:ln>
            <a:no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4" name="Text Box 4"/>
          <p:cNvSpPr txBox="1">
            <a:spLocks noChangeArrowheads="1"/>
          </p:cNvSpPr>
          <p:nvPr/>
        </p:nvSpPr>
        <p:spPr bwMode="auto">
          <a:xfrm>
            <a:off x="1003300" y="1160463"/>
            <a:ext cx="6356350" cy="2105025"/>
          </a:xfrm>
          <a:prstGeom prst="rect">
            <a:avLst/>
          </a:prstGeom>
          <a:noFill/>
          <a:ln w="9525">
            <a:noFill/>
            <a:miter lim="800000"/>
            <a:headEnd/>
            <a:tailEnd/>
          </a:ln>
          <a:effectLst/>
        </p:spPr>
        <p:txBody>
          <a:bodyPr wrap="none">
            <a:spAutoFit/>
          </a:bodyPr>
          <a:lstStyle/>
          <a:p>
            <a:pPr algn="ctr"/>
            <a:r>
              <a:rPr lang="en-US" sz="2800" b="1" u="sng" dirty="0">
                <a:solidFill>
                  <a:srgbClr val="008000"/>
                </a:solidFill>
                <a:effectLst>
                  <a:outerShdw blurRad="38100" dist="38100" dir="2700000" algn="tl">
                    <a:srgbClr val="C0C0C0"/>
                  </a:outerShdw>
                </a:effectLst>
              </a:rPr>
              <a:t>Long Distance Data Circuits</a:t>
            </a:r>
          </a:p>
          <a:p>
            <a:pPr algn="ctr"/>
            <a:endParaRPr lang="en-US" sz="2800" b="1" u="sng" dirty="0">
              <a:solidFill>
                <a:srgbClr val="008000"/>
              </a:solidFill>
              <a:effectLst>
                <a:outerShdw blurRad="38100" dist="38100" dir="2700000" algn="tl">
                  <a:srgbClr val="C0C0C0"/>
                </a:outerShdw>
              </a:effectLst>
            </a:endParaRPr>
          </a:p>
          <a:p>
            <a:pPr algn="ctr"/>
            <a:r>
              <a:rPr lang="en-US" sz="2800" b="1" u="sng" dirty="0">
                <a:solidFill>
                  <a:srgbClr val="008000"/>
                </a:solidFill>
                <a:effectLst>
                  <a:outerShdw blurRad="38100" dist="38100" dir="2700000" algn="tl">
                    <a:srgbClr val="C0C0C0"/>
                  </a:outerShdw>
                </a:effectLst>
              </a:rPr>
              <a:t>Telecommunication Carrier Services</a:t>
            </a:r>
          </a:p>
          <a:p>
            <a:pPr algn="ctr"/>
            <a:endParaRPr lang="en-US" sz="2800" b="1" u="sng" dirty="0">
              <a:solidFill>
                <a:srgbClr val="008000"/>
              </a:solidFill>
              <a:effectLst>
                <a:outerShdw blurRad="38100" dist="38100" dir="2700000" algn="tl">
                  <a:srgbClr val="C0C0C0"/>
                </a:outerShdw>
              </a:effectLst>
            </a:endParaRPr>
          </a:p>
          <a:p>
            <a:pPr algn="ctr"/>
            <a:endParaRPr lang="en-US" sz="2000" b="1" dirty="0">
              <a:solidFill>
                <a:srgbClr val="CC0099"/>
              </a:solidFill>
              <a:effectLst>
                <a:outerShdw blurRad="38100" dist="38100" dir="2700000" algn="tl">
                  <a:srgbClr val="C0C0C0"/>
                </a:outerShdw>
              </a:effectLst>
            </a:endParaRPr>
          </a:p>
        </p:txBody>
      </p:sp>
      <p:sp>
        <p:nvSpPr>
          <p:cNvPr id="245766" name="Text Box 6"/>
          <p:cNvSpPr txBox="1">
            <a:spLocks noChangeArrowheads="1"/>
          </p:cNvSpPr>
          <p:nvPr/>
        </p:nvSpPr>
        <p:spPr bwMode="auto">
          <a:xfrm>
            <a:off x="7124700" y="6491288"/>
            <a:ext cx="1639888" cy="366712"/>
          </a:xfrm>
          <a:prstGeom prst="rect">
            <a:avLst/>
          </a:prstGeom>
          <a:noFill/>
          <a:ln w="9525">
            <a:noFill/>
            <a:miter lim="800000"/>
            <a:headEnd/>
            <a:tailEnd/>
          </a:ln>
          <a:effectLst/>
        </p:spPr>
        <p:txBody>
          <a:bodyPr>
            <a:spAutoFit/>
          </a:bodyPr>
          <a:lstStyle/>
          <a:p>
            <a:pPr>
              <a:spcBef>
                <a:spcPct val="50000"/>
              </a:spcBef>
            </a:pPr>
            <a:r>
              <a:rPr lang="en-US" b="1" i="1">
                <a:effectLst>
                  <a:outerShdw blurRad="38100" dist="38100" dir="2700000" algn="tl">
                    <a:srgbClr val="C0C0C0"/>
                  </a:outerShdw>
                </a:effectLst>
                <a:hlinkClick r:id="" action="ppaction://hlinkshowjump?jump=nextslide"/>
              </a:rPr>
              <a:t>Next Slide</a:t>
            </a:r>
            <a:endParaRPr lang="en-US" b="1" i="1">
              <a:effectLst>
                <a:outerShdw blurRad="38100" dist="38100" dir="2700000" algn="tl">
                  <a:srgbClr val="C0C0C0"/>
                </a:outerShdw>
              </a:effectLst>
            </a:endParaRPr>
          </a:p>
        </p:txBody>
      </p:sp>
      <p:sp>
        <p:nvSpPr>
          <p:cNvPr id="245767" name="Text Box 7"/>
          <p:cNvSpPr txBox="1">
            <a:spLocks noChangeArrowheads="1"/>
          </p:cNvSpPr>
          <p:nvPr/>
        </p:nvSpPr>
        <p:spPr bwMode="auto">
          <a:xfrm>
            <a:off x="458788" y="6491288"/>
            <a:ext cx="1758950" cy="366712"/>
          </a:xfrm>
          <a:prstGeom prst="rect">
            <a:avLst/>
          </a:prstGeom>
          <a:noFill/>
          <a:ln w="9525">
            <a:noFill/>
            <a:miter lim="800000"/>
            <a:headEnd/>
            <a:tailEnd/>
          </a:ln>
          <a:effectLst/>
        </p:spPr>
        <p:txBody>
          <a:bodyPr wrap="none">
            <a:spAutoFit/>
          </a:bodyPr>
          <a:lstStyle/>
          <a:p>
            <a:r>
              <a:rPr lang="en-US" b="1" i="1">
                <a:hlinkClick r:id="" action="ppaction://hlinkshowjump?jump=previousslide"/>
              </a:rPr>
              <a:t>Previous Slide</a:t>
            </a:r>
            <a:endParaRPr lang="en-US" b="1" i="1"/>
          </a:p>
        </p:txBody>
      </p:sp>
      <p:sp>
        <p:nvSpPr>
          <p:cNvPr id="245768" name="Text Box 8"/>
          <p:cNvSpPr txBox="1">
            <a:spLocks noChangeArrowheads="1"/>
          </p:cNvSpPr>
          <p:nvPr/>
        </p:nvSpPr>
        <p:spPr bwMode="auto">
          <a:xfrm>
            <a:off x="3813175" y="6583363"/>
            <a:ext cx="1130300" cy="274637"/>
          </a:xfrm>
          <a:prstGeom prst="rect">
            <a:avLst/>
          </a:prstGeom>
          <a:noFill/>
          <a:ln w="9525">
            <a:noFill/>
            <a:miter lim="800000"/>
            <a:headEnd/>
            <a:tailEnd/>
          </a:ln>
          <a:effectLst/>
        </p:spPr>
        <p:txBody>
          <a:bodyPr wrap="none">
            <a:spAutoFit/>
          </a:bodyPr>
          <a:lstStyle/>
          <a:p>
            <a:r>
              <a:rPr lang="en-US" sz="1200" b="1" i="1">
                <a:solidFill>
                  <a:srgbClr val="A50021"/>
                </a:solidFill>
                <a:effectLst>
                  <a:outerShdw blurRad="38100" dist="38100" dir="2700000" algn="tl">
                    <a:srgbClr val="C0C0C0"/>
                  </a:outerShdw>
                </a:effectLst>
                <a:hlinkClick r:id="rId2" action="ppaction://hlinksldjump"/>
              </a:rPr>
              <a:t>Back-2-index</a:t>
            </a:r>
            <a:endParaRPr lang="en-US" sz="1200" b="1" i="1">
              <a:solidFill>
                <a:srgbClr val="A50021"/>
              </a:solidFill>
              <a:effectLst>
                <a:outerShdw blurRad="38100" dist="38100" dir="2700000" algn="tl">
                  <a:srgbClr val="C0C0C0"/>
                </a:outerShdw>
              </a:effectLst>
            </a:endParaRPr>
          </a:p>
        </p:txBody>
      </p:sp>
      <p:pic>
        <p:nvPicPr>
          <p:cNvPr id="7" name="Picture 6"/>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255725" y="5629835"/>
            <a:ext cx="1200428" cy="658359"/>
          </a:xfrm>
          <a:prstGeom prst="rect">
            <a:avLst/>
          </a:prstGeom>
          <a:noFill/>
          <a:ln>
            <a:no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a:xfrm>
            <a:off x="295275" y="268288"/>
            <a:ext cx="5254625" cy="565150"/>
          </a:xfrm>
        </p:spPr>
        <p:txBody>
          <a:bodyPr/>
          <a:lstStyle/>
          <a:p>
            <a:pPr algn="l"/>
            <a:r>
              <a:rPr lang="en-US" sz="2800" b="1" u="sng">
                <a:solidFill>
                  <a:srgbClr val="FF3300"/>
                </a:solidFill>
                <a:effectLst>
                  <a:outerShdw blurRad="38100" dist="38100" dir="2700000" algn="tl">
                    <a:srgbClr val="C0C0C0"/>
                  </a:outerShdw>
                </a:effectLst>
                <a:latin typeface="Trebuchet MS" pitchFamily="34" charset="0"/>
              </a:rPr>
              <a:t>Leased Line-(Data Circuit)</a:t>
            </a:r>
            <a:endParaRPr lang="en-US" sz="2800" b="1" u="sng">
              <a:effectLst>
                <a:outerShdw blurRad="38100" dist="38100" dir="2700000" algn="tl">
                  <a:srgbClr val="C0C0C0"/>
                </a:outerShdw>
              </a:effectLst>
              <a:latin typeface="Trebuchet MS" pitchFamily="34" charset="0"/>
            </a:endParaRPr>
          </a:p>
        </p:txBody>
      </p:sp>
      <p:sp>
        <p:nvSpPr>
          <p:cNvPr id="227331" name="Rectangle 3"/>
          <p:cNvSpPr>
            <a:spLocks noGrp="1" noChangeArrowheads="1"/>
          </p:cNvSpPr>
          <p:nvPr>
            <p:ph type="body" idx="1"/>
          </p:nvPr>
        </p:nvSpPr>
        <p:spPr>
          <a:xfrm>
            <a:off x="244475" y="927100"/>
            <a:ext cx="8439150" cy="4525963"/>
          </a:xfrm>
        </p:spPr>
        <p:txBody>
          <a:bodyPr/>
          <a:lstStyle/>
          <a:p>
            <a:pPr algn="just">
              <a:lnSpc>
                <a:spcPct val="80000"/>
              </a:lnSpc>
            </a:pPr>
            <a:r>
              <a:rPr lang="en-US" sz="2400">
                <a:latin typeface="Trebuchet MS" pitchFamily="34" charset="0"/>
              </a:rPr>
              <a:t>A permanent telephone connection between two points set up by a telecommunications common carrier.</a:t>
            </a:r>
          </a:p>
          <a:p>
            <a:pPr algn="just">
              <a:lnSpc>
                <a:spcPct val="80000"/>
              </a:lnSpc>
            </a:pPr>
            <a:r>
              <a:rPr lang="en-US" sz="2400">
                <a:latin typeface="Trebuchet MS" pitchFamily="34" charset="0"/>
              </a:rPr>
              <a:t>Typically, leased lines are used by businesses to connect geographically distant offices.</a:t>
            </a:r>
          </a:p>
          <a:p>
            <a:pPr algn="just">
              <a:lnSpc>
                <a:spcPct val="80000"/>
              </a:lnSpc>
            </a:pPr>
            <a:r>
              <a:rPr lang="en-US" sz="2400">
                <a:latin typeface="Trebuchet MS" pitchFamily="34" charset="0"/>
              </a:rPr>
              <a:t> Unlike normal dial-up connections, a leased line is always active. The fee for the connection is a fixed monthly rate.</a:t>
            </a:r>
          </a:p>
          <a:p>
            <a:pPr algn="just">
              <a:lnSpc>
                <a:spcPct val="80000"/>
              </a:lnSpc>
            </a:pPr>
            <a:r>
              <a:rPr lang="en-US" sz="2400">
                <a:latin typeface="Trebuchet MS" pitchFamily="34" charset="0"/>
              </a:rPr>
              <a:t> The primary factors affecting the monthly fee are distance between end points and the speed of the circuit.</a:t>
            </a:r>
          </a:p>
          <a:p>
            <a:pPr algn="just">
              <a:lnSpc>
                <a:spcPct val="80000"/>
              </a:lnSpc>
            </a:pPr>
            <a:r>
              <a:rPr lang="en-US" sz="2400">
                <a:latin typeface="Trebuchet MS" pitchFamily="34" charset="0"/>
              </a:rPr>
              <a:t> Because the connection doesn't carry anybody else's communications, the carrier can assure a given level of quality.</a:t>
            </a:r>
          </a:p>
          <a:p>
            <a:pPr>
              <a:lnSpc>
                <a:spcPct val="80000"/>
              </a:lnSpc>
            </a:pPr>
            <a:endParaRPr lang="en-US" sz="2400">
              <a:latin typeface="Trebuchet MS" pitchFamily="34" charset="0"/>
            </a:endParaRPr>
          </a:p>
        </p:txBody>
      </p:sp>
      <p:sp>
        <p:nvSpPr>
          <p:cNvPr id="227333" name="Text Box 5"/>
          <p:cNvSpPr txBox="1">
            <a:spLocks noChangeArrowheads="1"/>
          </p:cNvSpPr>
          <p:nvPr/>
        </p:nvSpPr>
        <p:spPr bwMode="auto">
          <a:xfrm>
            <a:off x="7108825" y="6491288"/>
            <a:ext cx="1639888" cy="366712"/>
          </a:xfrm>
          <a:prstGeom prst="rect">
            <a:avLst/>
          </a:prstGeom>
          <a:noFill/>
          <a:ln w="9525">
            <a:noFill/>
            <a:miter lim="800000"/>
            <a:headEnd/>
            <a:tailEnd/>
          </a:ln>
          <a:effectLst/>
        </p:spPr>
        <p:txBody>
          <a:bodyPr>
            <a:spAutoFit/>
          </a:bodyPr>
          <a:lstStyle/>
          <a:p>
            <a:pPr>
              <a:spcBef>
                <a:spcPct val="50000"/>
              </a:spcBef>
            </a:pPr>
            <a:r>
              <a:rPr lang="en-US" b="1" i="1">
                <a:effectLst>
                  <a:outerShdw blurRad="38100" dist="38100" dir="2700000" algn="tl">
                    <a:srgbClr val="C0C0C0"/>
                  </a:outerShdw>
                </a:effectLst>
                <a:hlinkClick r:id="" action="ppaction://hlinkshowjump?jump=nextslide"/>
              </a:rPr>
              <a:t>Next Slide</a:t>
            </a:r>
            <a:endParaRPr lang="en-US" b="1" i="1">
              <a:effectLst>
                <a:outerShdw blurRad="38100" dist="38100" dir="2700000" algn="tl">
                  <a:srgbClr val="C0C0C0"/>
                </a:outerShdw>
              </a:effectLst>
            </a:endParaRPr>
          </a:p>
        </p:txBody>
      </p:sp>
      <p:sp>
        <p:nvSpPr>
          <p:cNvPr id="227334" name="Text Box 6"/>
          <p:cNvSpPr txBox="1">
            <a:spLocks noChangeArrowheads="1"/>
          </p:cNvSpPr>
          <p:nvPr/>
        </p:nvSpPr>
        <p:spPr bwMode="auto">
          <a:xfrm>
            <a:off x="474663" y="6491288"/>
            <a:ext cx="1758950" cy="366712"/>
          </a:xfrm>
          <a:prstGeom prst="rect">
            <a:avLst/>
          </a:prstGeom>
          <a:noFill/>
          <a:ln w="9525">
            <a:noFill/>
            <a:miter lim="800000"/>
            <a:headEnd/>
            <a:tailEnd/>
          </a:ln>
          <a:effectLst/>
        </p:spPr>
        <p:txBody>
          <a:bodyPr wrap="none">
            <a:spAutoFit/>
          </a:bodyPr>
          <a:lstStyle/>
          <a:p>
            <a:r>
              <a:rPr lang="en-US" b="1" i="1">
                <a:hlinkClick r:id="" action="ppaction://hlinkshowjump?jump=previousslide"/>
              </a:rPr>
              <a:t>Previous Slide</a:t>
            </a:r>
            <a:endParaRPr lang="en-US" b="1" i="1"/>
          </a:p>
        </p:txBody>
      </p:sp>
      <p:sp>
        <p:nvSpPr>
          <p:cNvPr id="227335" name="Text Box 7"/>
          <p:cNvSpPr txBox="1">
            <a:spLocks noChangeArrowheads="1"/>
          </p:cNvSpPr>
          <p:nvPr/>
        </p:nvSpPr>
        <p:spPr bwMode="auto">
          <a:xfrm>
            <a:off x="3813175" y="6583363"/>
            <a:ext cx="1130300" cy="274637"/>
          </a:xfrm>
          <a:prstGeom prst="rect">
            <a:avLst/>
          </a:prstGeom>
          <a:noFill/>
          <a:ln w="9525">
            <a:noFill/>
            <a:miter lim="800000"/>
            <a:headEnd/>
            <a:tailEnd/>
          </a:ln>
          <a:effectLst/>
        </p:spPr>
        <p:txBody>
          <a:bodyPr wrap="none">
            <a:spAutoFit/>
          </a:bodyPr>
          <a:lstStyle/>
          <a:p>
            <a:r>
              <a:rPr lang="en-US" sz="1200" b="1" i="1">
                <a:solidFill>
                  <a:srgbClr val="A50021"/>
                </a:solidFill>
                <a:effectLst>
                  <a:outerShdw blurRad="38100" dist="38100" dir="2700000" algn="tl">
                    <a:srgbClr val="C0C0C0"/>
                  </a:outerShdw>
                </a:effectLst>
                <a:hlinkClick r:id="rId2" action="ppaction://hlinksldjump"/>
              </a:rPr>
              <a:t>Back-2-index</a:t>
            </a:r>
            <a:endParaRPr lang="en-US" sz="1200" b="1" i="1">
              <a:solidFill>
                <a:srgbClr val="A50021"/>
              </a:solidFill>
              <a:effectLst>
                <a:outerShdw blurRad="38100" dist="38100" dir="2700000" algn="tl">
                  <a:srgbClr val="C0C0C0"/>
                </a:outerShdw>
              </a:effectLst>
            </a:endParaRPr>
          </a:p>
        </p:txBody>
      </p:sp>
      <p:pic>
        <p:nvPicPr>
          <p:cNvPr id="8" name="Picture 7"/>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467405" y="5629835"/>
            <a:ext cx="1200428" cy="658359"/>
          </a:xfrm>
          <a:prstGeom prst="rect">
            <a:avLst/>
          </a:prstGeom>
          <a:noFill/>
          <a:ln>
            <a:noFill/>
          </a:ln>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AutoShape 2"/>
          <p:cNvSpPr>
            <a:spLocks noChangeArrowheads="1"/>
          </p:cNvSpPr>
          <p:nvPr/>
        </p:nvSpPr>
        <p:spPr bwMode="auto">
          <a:xfrm>
            <a:off x="425450" y="239713"/>
            <a:ext cx="3170238" cy="847725"/>
          </a:xfrm>
          <a:prstGeom prst="roundRect">
            <a:avLst>
              <a:gd name="adj" fmla="val 21667"/>
            </a:avLst>
          </a:prstGeom>
          <a:noFill/>
          <a:ln w="9525">
            <a:noFill/>
            <a:round/>
            <a:headEnd/>
            <a:tailEnd/>
          </a:ln>
          <a:effectLst/>
        </p:spPr>
        <p:txBody>
          <a:bodyPr anchor="b"/>
          <a:lstStyle/>
          <a:p>
            <a:r>
              <a:rPr lang="en-US" sz="2800" u="sng">
                <a:solidFill>
                  <a:srgbClr val="FF3300"/>
                </a:solidFill>
                <a:effectLst>
                  <a:outerShdw blurRad="38100" dist="38100" dir="2700000" algn="tl">
                    <a:srgbClr val="C0C0C0"/>
                  </a:outerShdw>
                </a:effectLst>
                <a:latin typeface="Trebuchet MS" pitchFamily="34" charset="0"/>
              </a:rPr>
              <a:t>Lease Line Setup</a:t>
            </a:r>
          </a:p>
        </p:txBody>
      </p:sp>
      <p:pic>
        <p:nvPicPr>
          <p:cNvPr id="228355" name="Picture 3" descr="Leased_Line1_iconnect_Dg(1)"/>
          <p:cNvPicPr>
            <a:picLocks noChangeAspect="1" noChangeArrowheads="1"/>
          </p:cNvPicPr>
          <p:nvPr/>
        </p:nvPicPr>
        <p:blipFill>
          <a:blip r:embed="rId2"/>
          <a:srcRect/>
          <a:stretch>
            <a:fillRect/>
          </a:stretch>
        </p:blipFill>
        <p:spPr bwMode="auto">
          <a:xfrm>
            <a:off x="765175" y="1057275"/>
            <a:ext cx="7758113" cy="4640263"/>
          </a:xfrm>
          <a:prstGeom prst="rect">
            <a:avLst/>
          </a:prstGeom>
          <a:noFill/>
          <a:ln w="9525">
            <a:noFill/>
            <a:miter lim="800000"/>
            <a:headEnd/>
            <a:tailEnd/>
          </a:ln>
        </p:spPr>
      </p:pic>
      <p:sp>
        <p:nvSpPr>
          <p:cNvPr id="228357" name="Text Box 5"/>
          <p:cNvSpPr txBox="1">
            <a:spLocks noChangeArrowheads="1"/>
          </p:cNvSpPr>
          <p:nvPr/>
        </p:nvSpPr>
        <p:spPr bwMode="auto">
          <a:xfrm>
            <a:off x="7080250" y="6491288"/>
            <a:ext cx="1639888" cy="366712"/>
          </a:xfrm>
          <a:prstGeom prst="rect">
            <a:avLst/>
          </a:prstGeom>
          <a:noFill/>
          <a:ln w="9525">
            <a:noFill/>
            <a:miter lim="800000"/>
            <a:headEnd/>
            <a:tailEnd/>
          </a:ln>
          <a:effectLst/>
        </p:spPr>
        <p:txBody>
          <a:bodyPr>
            <a:spAutoFit/>
          </a:bodyPr>
          <a:lstStyle/>
          <a:p>
            <a:pPr>
              <a:spcBef>
                <a:spcPct val="50000"/>
              </a:spcBef>
            </a:pPr>
            <a:r>
              <a:rPr lang="en-US" b="1" i="1">
                <a:effectLst>
                  <a:outerShdw blurRad="38100" dist="38100" dir="2700000" algn="tl">
                    <a:srgbClr val="C0C0C0"/>
                  </a:outerShdw>
                </a:effectLst>
                <a:hlinkClick r:id="" action="ppaction://hlinkshowjump?jump=nextslide"/>
              </a:rPr>
              <a:t>Next Slide</a:t>
            </a:r>
            <a:endParaRPr lang="en-US" b="1" i="1">
              <a:effectLst>
                <a:outerShdw blurRad="38100" dist="38100" dir="2700000" algn="tl">
                  <a:srgbClr val="C0C0C0"/>
                </a:outerShdw>
              </a:effectLst>
            </a:endParaRPr>
          </a:p>
        </p:txBody>
      </p:sp>
      <p:sp>
        <p:nvSpPr>
          <p:cNvPr id="228358" name="Text Box 6"/>
          <p:cNvSpPr txBox="1">
            <a:spLocks noChangeArrowheads="1"/>
          </p:cNvSpPr>
          <p:nvPr/>
        </p:nvSpPr>
        <p:spPr bwMode="auto">
          <a:xfrm>
            <a:off x="517525" y="6491288"/>
            <a:ext cx="1758950" cy="366712"/>
          </a:xfrm>
          <a:prstGeom prst="rect">
            <a:avLst/>
          </a:prstGeom>
          <a:noFill/>
          <a:ln w="9525">
            <a:noFill/>
            <a:miter lim="800000"/>
            <a:headEnd/>
            <a:tailEnd/>
          </a:ln>
          <a:effectLst/>
        </p:spPr>
        <p:txBody>
          <a:bodyPr wrap="none">
            <a:spAutoFit/>
          </a:bodyPr>
          <a:lstStyle/>
          <a:p>
            <a:r>
              <a:rPr lang="en-US" b="1" i="1">
                <a:hlinkClick r:id="" action="ppaction://hlinkshowjump?jump=previousslide"/>
              </a:rPr>
              <a:t>Previous Slide</a:t>
            </a:r>
            <a:endParaRPr lang="en-US" b="1" i="1"/>
          </a:p>
        </p:txBody>
      </p:sp>
      <p:sp>
        <p:nvSpPr>
          <p:cNvPr id="228359" name="Text Box 7"/>
          <p:cNvSpPr txBox="1">
            <a:spLocks noChangeArrowheads="1"/>
          </p:cNvSpPr>
          <p:nvPr/>
        </p:nvSpPr>
        <p:spPr bwMode="auto">
          <a:xfrm>
            <a:off x="3813175" y="6583363"/>
            <a:ext cx="1130300" cy="274637"/>
          </a:xfrm>
          <a:prstGeom prst="rect">
            <a:avLst/>
          </a:prstGeom>
          <a:noFill/>
          <a:ln w="9525">
            <a:noFill/>
            <a:miter lim="800000"/>
            <a:headEnd/>
            <a:tailEnd/>
          </a:ln>
          <a:effectLst/>
        </p:spPr>
        <p:txBody>
          <a:bodyPr wrap="none">
            <a:spAutoFit/>
          </a:bodyPr>
          <a:lstStyle/>
          <a:p>
            <a:r>
              <a:rPr lang="en-US" sz="1200" b="1" i="1">
                <a:solidFill>
                  <a:srgbClr val="A50021"/>
                </a:solidFill>
                <a:effectLst>
                  <a:outerShdw blurRad="38100" dist="38100" dir="2700000" algn="tl">
                    <a:srgbClr val="C0C0C0"/>
                  </a:outerShdw>
                </a:effectLst>
                <a:hlinkClick r:id="rId3" action="ppaction://hlinksldjump"/>
              </a:rPr>
              <a:t>Back-2-index</a:t>
            </a:r>
            <a:endParaRPr lang="en-US" sz="1200" b="1" i="1">
              <a:solidFill>
                <a:srgbClr val="A50021"/>
              </a:solidFill>
              <a:effectLst>
                <a:outerShdw blurRad="38100" dist="38100" dir="2700000" algn="tl">
                  <a:srgbClr val="C0C0C0"/>
                </a:outerShdw>
              </a:effectLst>
            </a:endParaRPr>
          </a:p>
        </p:txBody>
      </p:sp>
      <p:pic>
        <p:nvPicPr>
          <p:cNvPr id="8" name="Picture 7"/>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322860" y="5854126"/>
            <a:ext cx="1200428" cy="658359"/>
          </a:xfrm>
          <a:prstGeom prst="rect">
            <a:avLst/>
          </a:prstGeom>
          <a:noFill/>
          <a:ln>
            <a:no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ChangeArrowheads="1"/>
          </p:cNvSpPr>
          <p:nvPr>
            <p:ph type="title"/>
          </p:nvPr>
        </p:nvSpPr>
        <p:spPr>
          <a:xfrm>
            <a:off x="238125" y="225425"/>
            <a:ext cx="5881688" cy="1143000"/>
          </a:xfrm>
        </p:spPr>
        <p:txBody>
          <a:bodyPr/>
          <a:lstStyle/>
          <a:p>
            <a:pPr algn="l"/>
            <a:r>
              <a:rPr lang="en-US" sz="2800" b="1" u="sng">
                <a:solidFill>
                  <a:srgbClr val="FF3300"/>
                </a:solidFill>
                <a:effectLst>
                  <a:outerShdw blurRad="38100" dist="38100" dir="2700000" algn="tl">
                    <a:srgbClr val="C0C0C0"/>
                  </a:outerShdw>
                </a:effectLst>
                <a:latin typeface="Trebuchet MS" pitchFamily="34" charset="0"/>
              </a:rPr>
              <a:t>ISDN PRI (Primary Rate Interface)</a:t>
            </a:r>
            <a:br>
              <a:rPr lang="en-US" sz="2800" b="1" u="sng">
                <a:solidFill>
                  <a:srgbClr val="FF3300"/>
                </a:solidFill>
                <a:effectLst>
                  <a:outerShdw blurRad="38100" dist="38100" dir="2700000" algn="tl">
                    <a:srgbClr val="C0C0C0"/>
                  </a:outerShdw>
                </a:effectLst>
                <a:latin typeface="Trebuchet MS" pitchFamily="34" charset="0"/>
              </a:rPr>
            </a:br>
            <a:endParaRPr lang="en-US" sz="2800" b="1" u="sng">
              <a:solidFill>
                <a:srgbClr val="FF3300"/>
              </a:solidFill>
              <a:effectLst>
                <a:outerShdw blurRad="38100" dist="38100" dir="2700000" algn="tl">
                  <a:srgbClr val="C0C0C0"/>
                </a:outerShdw>
              </a:effectLst>
              <a:latin typeface="Trebuchet MS" pitchFamily="34" charset="0"/>
            </a:endParaRPr>
          </a:p>
        </p:txBody>
      </p:sp>
      <p:sp>
        <p:nvSpPr>
          <p:cNvPr id="229379" name="Rectangle 3"/>
          <p:cNvSpPr>
            <a:spLocks noGrp="1" noChangeArrowheads="1"/>
          </p:cNvSpPr>
          <p:nvPr>
            <p:ph type="body" idx="1"/>
          </p:nvPr>
        </p:nvSpPr>
        <p:spPr>
          <a:xfrm>
            <a:off x="341313" y="944563"/>
            <a:ext cx="8455025" cy="2895600"/>
          </a:xfrm>
        </p:spPr>
        <p:txBody>
          <a:bodyPr/>
          <a:lstStyle/>
          <a:p>
            <a:pPr marL="609600" indent="-609600" algn="just">
              <a:lnSpc>
                <a:spcPct val="90000"/>
              </a:lnSpc>
              <a:buFontTx/>
              <a:buNone/>
            </a:pPr>
            <a:r>
              <a:rPr lang="en-US" sz="2400"/>
              <a:t>	A PRI (Primary Rate Interface) is a telecommunication standard used in the Integrated Services Digital Network or ISDN, for carrying multiple DS0 voice and data transmissions between two physical locations. PRI was developed specifically for industrial or large quantity users. PRI is an industrial ISDN line while the Basic Rate Interface, or BRI, is used to cater to home and small enterprises. </a:t>
            </a:r>
          </a:p>
          <a:p>
            <a:pPr marL="609600" indent="-609600">
              <a:lnSpc>
                <a:spcPct val="90000"/>
              </a:lnSpc>
            </a:pPr>
            <a:endParaRPr lang="en-US" sz="2400"/>
          </a:p>
        </p:txBody>
      </p:sp>
      <p:sp>
        <p:nvSpPr>
          <p:cNvPr id="229381" name="Text Box 5"/>
          <p:cNvSpPr txBox="1">
            <a:spLocks noChangeArrowheads="1"/>
          </p:cNvSpPr>
          <p:nvPr/>
        </p:nvSpPr>
        <p:spPr bwMode="auto">
          <a:xfrm>
            <a:off x="7138988" y="6491288"/>
            <a:ext cx="1639887" cy="366712"/>
          </a:xfrm>
          <a:prstGeom prst="rect">
            <a:avLst/>
          </a:prstGeom>
          <a:noFill/>
          <a:ln w="9525">
            <a:noFill/>
            <a:miter lim="800000"/>
            <a:headEnd/>
            <a:tailEnd/>
          </a:ln>
          <a:effectLst/>
        </p:spPr>
        <p:txBody>
          <a:bodyPr>
            <a:spAutoFit/>
          </a:bodyPr>
          <a:lstStyle/>
          <a:p>
            <a:pPr>
              <a:spcBef>
                <a:spcPct val="50000"/>
              </a:spcBef>
            </a:pPr>
            <a:r>
              <a:rPr lang="en-US" b="1" i="1">
                <a:effectLst>
                  <a:outerShdw blurRad="38100" dist="38100" dir="2700000" algn="tl">
                    <a:srgbClr val="C0C0C0"/>
                  </a:outerShdw>
                </a:effectLst>
                <a:hlinkClick r:id="" action="ppaction://hlinkshowjump?jump=nextslide"/>
              </a:rPr>
              <a:t>Next Slide</a:t>
            </a:r>
            <a:endParaRPr lang="en-US" b="1" i="1">
              <a:effectLst>
                <a:outerShdw blurRad="38100" dist="38100" dir="2700000" algn="tl">
                  <a:srgbClr val="C0C0C0"/>
                </a:outerShdw>
              </a:effectLst>
            </a:endParaRPr>
          </a:p>
        </p:txBody>
      </p:sp>
      <p:sp>
        <p:nvSpPr>
          <p:cNvPr id="229382" name="Text Box 6"/>
          <p:cNvSpPr txBox="1">
            <a:spLocks noChangeArrowheads="1"/>
          </p:cNvSpPr>
          <p:nvPr/>
        </p:nvSpPr>
        <p:spPr bwMode="auto">
          <a:xfrm>
            <a:off x="444500" y="6491288"/>
            <a:ext cx="1758950" cy="366712"/>
          </a:xfrm>
          <a:prstGeom prst="rect">
            <a:avLst/>
          </a:prstGeom>
          <a:noFill/>
          <a:ln w="9525">
            <a:noFill/>
            <a:miter lim="800000"/>
            <a:headEnd/>
            <a:tailEnd/>
          </a:ln>
          <a:effectLst/>
        </p:spPr>
        <p:txBody>
          <a:bodyPr wrap="none">
            <a:spAutoFit/>
          </a:bodyPr>
          <a:lstStyle/>
          <a:p>
            <a:r>
              <a:rPr lang="en-US" b="1" i="1">
                <a:hlinkClick r:id="" action="ppaction://hlinkshowjump?jump=previousslide"/>
              </a:rPr>
              <a:t>Previous Slide</a:t>
            </a:r>
            <a:endParaRPr lang="en-US" b="1" i="1"/>
          </a:p>
        </p:txBody>
      </p:sp>
      <p:sp>
        <p:nvSpPr>
          <p:cNvPr id="229383" name="Text Box 7"/>
          <p:cNvSpPr txBox="1">
            <a:spLocks noChangeArrowheads="1"/>
          </p:cNvSpPr>
          <p:nvPr/>
        </p:nvSpPr>
        <p:spPr bwMode="auto">
          <a:xfrm>
            <a:off x="3813175" y="6583363"/>
            <a:ext cx="1130300" cy="274637"/>
          </a:xfrm>
          <a:prstGeom prst="rect">
            <a:avLst/>
          </a:prstGeom>
          <a:noFill/>
          <a:ln w="9525">
            <a:noFill/>
            <a:miter lim="800000"/>
            <a:headEnd/>
            <a:tailEnd/>
          </a:ln>
          <a:effectLst/>
        </p:spPr>
        <p:txBody>
          <a:bodyPr wrap="none">
            <a:spAutoFit/>
          </a:bodyPr>
          <a:lstStyle/>
          <a:p>
            <a:r>
              <a:rPr lang="en-US" sz="1200" b="1" i="1">
                <a:solidFill>
                  <a:srgbClr val="A50021"/>
                </a:solidFill>
                <a:effectLst>
                  <a:outerShdw blurRad="38100" dist="38100" dir="2700000" algn="tl">
                    <a:srgbClr val="C0C0C0"/>
                  </a:outerShdw>
                </a:effectLst>
                <a:hlinkClick r:id="rId2" action="ppaction://hlinksldjump"/>
              </a:rPr>
              <a:t>Back-2-index</a:t>
            </a:r>
            <a:endParaRPr lang="en-US" sz="1200" b="1" i="1">
              <a:solidFill>
                <a:srgbClr val="A50021"/>
              </a:solidFill>
              <a:effectLst>
                <a:outerShdw blurRad="38100" dist="38100" dir="2700000" algn="tl">
                  <a:srgbClr val="C0C0C0"/>
                </a:outerShdw>
              </a:effectLst>
            </a:endParaRPr>
          </a:p>
        </p:txBody>
      </p:sp>
      <p:pic>
        <p:nvPicPr>
          <p:cNvPr id="8" name="Picture 7"/>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58717" y="5672143"/>
            <a:ext cx="1200428" cy="658359"/>
          </a:xfrm>
          <a:prstGeom prst="rect">
            <a:avLst/>
          </a:prstGeom>
          <a:noFill/>
          <a:ln>
            <a:noFill/>
          </a:ln>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AutoShape 2"/>
          <p:cNvSpPr>
            <a:spLocks noChangeArrowheads="1"/>
          </p:cNvSpPr>
          <p:nvPr/>
        </p:nvSpPr>
        <p:spPr bwMode="auto">
          <a:xfrm>
            <a:off x="382588" y="354013"/>
            <a:ext cx="5083175" cy="609600"/>
          </a:xfrm>
          <a:prstGeom prst="roundRect">
            <a:avLst>
              <a:gd name="adj" fmla="val 21667"/>
            </a:avLst>
          </a:prstGeom>
          <a:noFill/>
          <a:ln w="9525">
            <a:noFill/>
            <a:round/>
            <a:headEnd/>
            <a:tailEnd/>
          </a:ln>
          <a:effectLst/>
        </p:spPr>
        <p:txBody>
          <a:bodyPr anchor="b"/>
          <a:lstStyle/>
          <a:p>
            <a:r>
              <a:rPr lang="en-US" sz="2800" u="sng">
                <a:solidFill>
                  <a:srgbClr val="008000"/>
                </a:solidFill>
                <a:effectLst>
                  <a:outerShdw blurRad="38100" dist="38100" dir="2700000" algn="tl">
                    <a:srgbClr val="C0C0C0"/>
                  </a:outerShdw>
                </a:effectLst>
                <a:latin typeface="Trebuchet MS" pitchFamily="34" charset="0"/>
              </a:rPr>
              <a:t>ISDN PRI Call Setup/Teardown</a:t>
            </a:r>
          </a:p>
        </p:txBody>
      </p:sp>
      <p:sp>
        <p:nvSpPr>
          <p:cNvPr id="230403" name="Rectangle 3"/>
          <p:cNvSpPr>
            <a:spLocks noChangeArrowheads="1"/>
          </p:cNvSpPr>
          <p:nvPr/>
        </p:nvSpPr>
        <p:spPr bwMode="auto">
          <a:xfrm>
            <a:off x="584200" y="1112838"/>
            <a:ext cx="3767138" cy="4075112"/>
          </a:xfrm>
          <a:prstGeom prst="rect">
            <a:avLst/>
          </a:prstGeom>
          <a:noFill/>
          <a:ln w="9525">
            <a:noFill/>
            <a:miter lim="800000"/>
            <a:headEnd/>
            <a:tailEnd/>
          </a:ln>
          <a:effectLst/>
        </p:spPr>
        <p:txBody>
          <a:bodyPr/>
          <a:lstStyle/>
          <a:p>
            <a:pPr marL="342900" indent="-342900">
              <a:spcBef>
                <a:spcPct val="20000"/>
              </a:spcBef>
              <a:buFontTx/>
              <a:buChar char="•"/>
            </a:pPr>
            <a:r>
              <a:rPr lang="en-US" sz="2400">
                <a:effectLst>
                  <a:outerShdw blurRad="38100" dist="38100" dir="2700000" algn="tl">
                    <a:srgbClr val="C0C0C0"/>
                  </a:outerShdw>
                </a:effectLst>
              </a:rPr>
              <a:t>SETUP </a:t>
            </a:r>
          </a:p>
          <a:p>
            <a:pPr marL="342900" indent="-342900">
              <a:spcBef>
                <a:spcPct val="20000"/>
              </a:spcBef>
              <a:buFontTx/>
              <a:buChar char="•"/>
            </a:pPr>
            <a:r>
              <a:rPr lang="en-US" sz="2400">
                <a:effectLst>
                  <a:outerShdw blurRad="38100" dist="38100" dir="2700000" algn="tl">
                    <a:srgbClr val="C0C0C0"/>
                  </a:outerShdw>
                </a:effectLst>
              </a:rPr>
              <a:t>SETUP ACK </a:t>
            </a:r>
          </a:p>
          <a:p>
            <a:pPr marL="342900" indent="-342900">
              <a:spcBef>
                <a:spcPct val="20000"/>
              </a:spcBef>
              <a:buFontTx/>
              <a:buChar char="•"/>
            </a:pPr>
            <a:r>
              <a:rPr lang="en-US" sz="2400">
                <a:effectLst>
                  <a:outerShdw blurRad="38100" dist="38100" dir="2700000" algn="tl">
                    <a:srgbClr val="C0C0C0"/>
                  </a:outerShdw>
                </a:effectLst>
              </a:rPr>
              <a:t>(CALL PROCEEDING)</a:t>
            </a:r>
          </a:p>
          <a:p>
            <a:pPr marL="342900" indent="-342900">
              <a:spcBef>
                <a:spcPct val="20000"/>
              </a:spcBef>
              <a:buFontTx/>
              <a:buChar char="•"/>
            </a:pPr>
            <a:r>
              <a:rPr lang="en-US" sz="2400">
                <a:effectLst>
                  <a:outerShdw blurRad="38100" dist="38100" dir="2700000" algn="tl">
                    <a:srgbClr val="C0C0C0"/>
                  </a:outerShdw>
                </a:effectLst>
              </a:rPr>
              <a:t>(ALERTING )</a:t>
            </a:r>
          </a:p>
          <a:p>
            <a:pPr marL="342900" indent="-342900">
              <a:spcBef>
                <a:spcPct val="20000"/>
              </a:spcBef>
              <a:buFontTx/>
              <a:buChar char="•"/>
            </a:pPr>
            <a:r>
              <a:rPr lang="en-US" sz="2400">
                <a:effectLst>
                  <a:outerShdw blurRad="38100" dist="38100" dir="2700000" algn="tl">
                    <a:srgbClr val="C0C0C0"/>
                  </a:outerShdw>
                </a:effectLst>
              </a:rPr>
              <a:t>CONNECT </a:t>
            </a:r>
          </a:p>
          <a:p>
            <a:pPr marL="342900" indent="-342900">
              <a:spcBef>
                <a:spcPct val="20000"/>
              </a:spcBef>
              <a:buFontTx/>
              <a:buChar char="•"/>
            </a:pPr>
            <a:r>
              <a:rPr lang="en-US" sz="2400">
                <a:effectLst>
                  <a:outerShdw blurRad="38100" dist="38100" dir="2700000" algn="tl">
                    <a:srgbClr val="C0C0C0"/>
                  </a:outerShdw>
                </a:effectLst>
              </a:rPr>
              <a:t>CONNECT ACK</a:t>
            </a:r>
          </a:p>
          <a:p>
            <a:pPr marL="342900" indent="-342900">
              <a:spcBef>
                <a:spcPct val="20000"/>
              </a:spcBef>
              <a:buFontTx/>
              <a:buChar char="•"/>
            </a:pPr>
            <a:r>
              <a:rPr lang="en-US" sz="2400">
                <a:effectLst>
                  <a:outerShdw blurRad="38100" dist="38100" dir="2700000" algn="tl">
                    <a:srgbClr val="C0C0C0"/>
                  </a:outerShdw>
                </a:effectLst>
              </a:rPr>
              <a:t>Talk</a:t>
            </a:r>
          </a:p>
          <a:p>
            <a:pPr marL="342900" indent="-342900">
              <a:spcBef>
                <a:spcPct val="20000"/>
              </a:spcBef>
              <a:buFontTx/>
              <a:buChar char="•"/>
            </a:pPr>
            <a:r>
              <a:rPr lang="en-US" sz="2400">
                <a:effectLst>
                  <a:outerShdw blurRad="38100" dist="38100" dir="2700000" algn="tl">
                    <a:srgbClr val="C0C0C0"/>
                  </a:outerShdw>
                </a:effectLst>
              </a:rPr>
              <a:t>DISCONNECT </a:t>
            </a:r>
          </a:p>
          <a:p>
            <a:pPr marL="342900" indent="-342900">
              <a:spcBef>
                <a:spcPct val="20000"/>
              </a:spcBef>
              <a:buFontTx/>
              <a:buChar char="•"/>
            </a:pPr>
            <a:r>
              <a:rPr lang="en-US" sz="2400">
                <a:effectLst>
                  <a:outerShdw blurRad="38100" dist="38100" dir="2700000" algn="tl">
                    <a:srgbClr val="C0C0C0"/>
                  </a:outerShdw>
                </a:effectLst>
              </a:rPr>
              <a:t>DISCONNECT ACK </a:t>
            </a:r>
          </a:p>
          <a:p>
            <a:pPr marL="342900" indent="-342900">
              <a:spcBef>
                <a:spcPct val="20000"/>
              </a:spcBef>
              <a:buFontTx/>
              <a:buChar char="•"/>
            </a:pPr>
            <a:endParaRPr lang="en-US" sz="2400">
              <a:effectLst>
                <a:outerShdw blurRad="38100" dist="38100" dir="2700000" algn="tl">
                  <a:srgbClr val="C0C0C0"/>
                </a:outerShdw>
              </a:effectLst>
            </a:endParaRPr>
          </a:p>
          <a:p>
            <a:pPr marL="342900" indent="-342900">
              <a:spcBef>
                <a:spcPct val="20000"/>
              </a:spcBef>
              <a:buFontTx/>
              <a:buChar char="•"/>
            </a:pPr>
            <a:endParaRPr lang="en-US" sz="2400">
              <a:effectLst>
                <a:outerShdw blurRad="38100" dist="38100" dir="2700000" algn="tl">
                  <a:srgbClr val="C0C0C0"/>
                </a:outerShdw>
              </a:effectLst>
            </a:endParaRPr>
          </a:p>
        </p:txBody>
      </p:sp>
      <p:pic>
        <p:nvPicPr>
          <p:cNvPr id="230404" name="Picture 4" descr="isdn-pri setup"/>
          <p:cNvPicPr>
            <a:picLocks noChangeAspect="1" noChangeArrowheads="1"/>
          </p:cNvPicPr>
          <p:nvPr/>
        </p:nvPicPr>
        <p:blipFill>
          <a:blip r:embed="rId2"/>
          <a:srcRect/>
          <a:stretch>
            <a:fillRect/>
          </a:stretch>
        </p:blipFill>
        <p:spPr bwMode="auto">
          <a:xfrm>
            <a:off x="4203700" y="1066800"/>
            <a:ext cx="4940300" cy="3984625"/>
          </a:xfrm>
          <a:prstGeom prst="rect">
            <a:avLst/>
          </a:prstGeom>
          <a:noFill/>
          <a:ln w="9525">
            <a:noFill/>
            <a:miter lim="800000"/>
            <a:headEnd/>
            <a:tailEnd/>
          </a:ln>
          <a:effectLst/>
        </p:spPr>
      </p:pic>
      <p:sp>
        <p:nvSpPr>
          <p:cNvPr id="230405" name="Text Box 5"/>
          <p:cNvSpPr txBox="1">
            <a:spLocks noChangeArrowheads="1"/>
          </p:cNvSpPr>
          <p:nvPr/>
        </p:nvSpPr>
        <p:spPr bwMode="auto">
          <a:xfrm>
            <a:off x="5980113" y="5072063"/>
            <a:ext cx="1847850" cy="366712"/>
          </a:xfrm>
          <a:prstGeom prst="rect">
            <a:avLst/>
          </a:prstGeom>
          <a:noFill/>
          <a:ln w="9525">
            <a:noFill/>
            <a:miter lim="800000"/>
            <a:headEnd/>
            <a:tailEnd/>
          </a:ln>
          <a:effectLst/>
        </p:spPr>
        <p:txBody>
          <a:bodyPr wrap="none">
            <a:spAutoFit/>
          </a:bodyPr>
          <a:lstStyle/>
          <a:p>
            <a:r>
              <a:rPr lang="en-US" b="1">
                <a:solidFill>
                  <a:srgbClr val="FF3300"/>
                </a:solidFill>
              </a:rPr>
              <a:t>ISDN PRI setup</a:t>
            </a:r>
          </a:p>
        </p:txBody>
      </p:sp>
      <p:sp>
        <p:nvSpPr>
          <p:cNvPr id="230407" name="Text Box 7"/>
          <p:cNvSpPr txBox="1">
            <a:spLocks noChangeArrowheads="1"/>
          </p:cNvSpPr>
          <p:nvPr/>
        </p:nvSpPr>
        <p:spPr bwMode="auto">
          <a:xfrm>
            <a:off x="7138988" y="6491288"/>
            <a:ext cx="1639887" cy="366712"/>
          </a:xfrm>
          <a:prstGeom prst="rect">
            <a:avLst/>
          </a:prstGeom>
          <a:noFill/>
          <a:ln w="9525">
            <a:noFill/>
            <a:miter lim="800000"/>
            <a:headEnd/>
            <a:tailEnd/>
          </a:ln>
          <a:effectLst/>
        </p:spPr>
        <p:txBody>
          <a:bodyPr>
            <a:spAutoFit/>
          </a:bodyPr>
          <a:lstStyle/>
          <a:p>
            <a:pPr>
              <a:spcBef>
                <a:spcPct val="50000"/>
              </a:spcBef>
            </a:pPr>
            <a:r>
              <a:rPr lang="en-US" b="1" i="1">
                <a:effectLst>
                  <a:outerShdw blurRad="38100" dist="38100" dir="2700000" algn="tl">
                    <a:srgbClr val="C0C0C0"/>
                  </a:outerShdw>
                </a:effectLst>
                <a:hlinkClick r:id="" action="ppaction://hlinkshowjump?jump=nextslide"/>
              </a:rPr>
              <a:t>Next Slide</a:t>
            </a:r>
            <a:endParaRPr lang="en-US" b="1" i="1">
              <a:effectLst>
                <a:outerShdw blurRad="38100" dist="38100" dir="2700000" algn="tl">
                  <a:srgbClr val="C0C0C0"/>
                </a:outerShdw>
              </a:effectLst>
            </a:endParaRPr>
          </a:p>
        </p:txBody>
      </p:sp>
      <p:sp>
        <p:nvSpPr>
          <p:cNvPr id="230408" name="Text Box 8"/>
          <p:cNvSpPr txBox="1">
            <a:spLocks noChangeArrowheads="1"/>
          </p:cNvSpPr>
          <p:nvPr/>
        </p:nvSpPr>
        <p:spPr bwMode="auto">
          <a:xfrm>
            <a:off x="458788" y="6491288"/>
            <a:ext cx="1758950" cy="366712"/>
          </a:xfrm>
          <a:prstGeom prst="rect">
            <a:avLst/>
          </a:prstGeom>
          <a:noFill/>
          <a:ln w="9525">
            <a:noFill/>
            <a:miter lim="800000"/>
            <a:headEnd/>
            <a:tailEnd/>
          </a:ln>
          <a:effectLst/>
        </p:spPr>
        <p:txBody>
          <a:bodyPr wrap="none">
            <a:spAutoFit/>
          </a:bodyPr>
          <a:lstStyle/>
          <a:p>
            <a:r>
              <a:rPr lang="en-US" b="1" i="1">
                <a:hlinkClick r:id="" action="ppaction://hlinkshowjump?jump=previousslide"/>
              </a:rPr>
              <a:t>Previous Slide</a:t>
            </a:r>
            <a:endParaRPr lang="en-US" b="1" i="1"/>
          </a:p>
        </p:txBody>
      </p:sp>
      <p:sp>
        <p:nvSpPr>
          <p:cNvPr id="230409" name="Text Box 9"/>
          <p:cNvSpPr txBox="1">
            <a:spLocks noChangeArrowheads="1"/>
          </p:cNvSpPr>
          <p:nvPr/>
        </p:nvSpPr>
        <p:spPr bwMode="auto">
          <a:xfrm>
            <a:off x="3813175" y="6583363"/>
            <a:ext cx="1130300" cy="274637"/>
          </a:xfrm>
          <a:prstGeom prst="rect">
            <a:avLst/>
          </a:prstGeom>
          <a:noFill/>
          <a:ln w="9525">
            <a:noFill/>
            <a:miter lim="800000"/>
            <a:headEnd/>
            <a:tailEnd/>
          </a:ln>
          <a:effectLst/>
        </p:spPr>
        <p:txBody>
          <a:bodyPr wrap="none">
            <a:spAutoFit/>
          </a:bodyPr>
          <a:lstStyle/>
          <a:p>
            <a:r>
              <a:rPr lang="en-US" sz="1200" b="1" i="1">
                <a:solidFill>
                  <a:srgbClr val="A50021"/>
                </a:solidFill>
                <a:effectLst>
                  <a:outerShdw blurRad="38100" dist="38100" dir="2700000" algn="tl">
                    <a:srgbClr val="C0C0C0"/>
                  </a:outerShdw>
                </a:effectLst>
                <a:hlinkClick r:id="rId3" action="ppaction://hlinksldjump"/>
              </a:rPr>
              <a:t>Back-2-index</a:t>
            </a:r>
            <a:endParaRPr lang="en-US" sz="1200" b="1" i="1">
              <a:solidFill>
                <a:srgbClr val="A50021"/>
              </a:solidFill>
              <a:effectLst>
                <a:outerShdw blurRad="38100" dist="38100" dir="2700000" algn="tl">
                  <a:srgbClr val="C0C0C0"/>
                </a:outerShdw>
              </a:effectLst>
            </a:endParaRPr>
          </a:p>
        </p:txBody>
      </p:sp>
      <p:pic>
        <p:nvPicPr>
          <p:cNvPr id="10" name="Picture 9"/>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381228" y="5629835"/>
            <a:ext cx="1200428" cy="658359"/>
          </a:xfrm>
          <a:prstGeom prst="rect">
            <a:avLst/>
          </a:prstGeom>
          <a:noFill/>
          <a:ln>
            <a:no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AutoShape 2"/>
          <p:cNvSpPr>
            <a:spLocks noChangeArrowheads="1"/>
          </p:cNvSpPr>
          <p:nvPr/>
        </p:nvSpPr>
        <p:spPr bwMode="auto">
          <a:xfrm>
            <a:off x="423863" y="298450"/>
            <a:ext cx="2411412" cy="763588"/>
          </a:xfrm>
          <a:prstGeom prst="roundRect">
            <a:avLst>
              <a:gd name="adj" fmla="val 21667"/>
            </a:avLst>
          </a:prstGeom>
          <a:noFill/>
          <a:ln w="9525">
            <a:noFill/>
            <a:round/>
            <a:headEnd/>
            <a:tailEnd/>
          </a:ln>
          <a:effectLst/>
        </p:spPr>
        <p:txBody>
          <a:bodyPr anchor="b"/>
          <a:lstStyle/>
          <a:p>
            <a:r>
              <a:rPr lang="en-US" sz="2800" b="1" u="sng">
                <a:solidFill>
                  <a:srgbClr val="FF3300"/>
                </a:solidFill>
                <a:effectLst>
                  <a:outerShdw blurRad="38100" dist="38100" dir="2700000" algn="tl">
                    <a:srgbClr val="C0C0C0"/>
                  </a:outerShdw>
                </a:effectLst>
                <a:latin typeface="Trebuchet MS" pitchFamily="34" charset="0"/>
              </a:rPr>
              <a:t>MPLS-VPN</a:t>
            </a:r>
          </a:p>
        </p:txBody>
      </p:sp>
      <p:sp>
        <p:nvSpPr>
          <p:cNvPr id="231427" name="Rectangle 3"/>
          <p:cNvSpPr>
            <a:spLocks noChangeArrowheads="1"/>
          </p:cNvSpPr>
          <p:nvPr/>
        </p:nvSpPr>
        <p:spPr bwMode="auto">
          <a:xfrm>
            <a:off x="473075" y="1054100"/>
            <a:ext cx="3990975" cy="4710113"/>
          </a:xfrm>
          <a:prstGeom prst="rect">
            <a:avLst/>
          </a:prstGeom>
          <a:noFill/>
          <a:ln w="9525">
            <a:noFill/>
            <a:miter lim="800000"/>
            <a:headEnd/>
            <a:tailEnd/>
          </a:ln>
          <a:effectLst/>
        </p:spPr>
        <p:txBody>
          <a:bodyPr/>
          <a:lstStyle/>
          <a:p>
            <a:pPr marL="342900" indent="-342900" algn="just">
              <a:spcBef>
                <a:spcPct val="20000"/>
              </a:spcBef>
              <a:buFontTx/>
              <a:buChar char="•"/>
            </a:pPr>
            <a:r>
              <a:rPr lang="en-US" sz="2000"/>
              <a:t>MPLS stands for "Multi-Protocol Label Switching" packet-switching VPN technology. After MPLS VPN is used, incoming data packets are assigned a "label" by a "label edge router (LER)". Such labeled packets are forwarded along a "label switch path (LSP)". Along a LSP, each "label switch router (LSR)" forwards a packet based solely on the instructions of the label. </a:t>
            </a:r>
          </a:p>
        </p:txBody>
      </p:sp>
      <p:pic>
        <p:nvPicPr>
          <p:cNvPr id="231428" name="Picture 4" descr="mpls-vpn-single"/>
          <p:cNvPicPr>
            <a:picLocks noChangeAspect="1" noChangeArrowheads="1"/>
          </p:cNvPicPr>
          <p:nvPr/>
        </p:nvPicPr>
        <p:blipFill>
          <a:blip r:embed="rId2"/>
          <a:srcRect/>
          <a:stretch>
            <a:fillRect/>
          </a:stretch>
        </p:blipFill>
        <p:spPr bwMode="auto">
          <a:xfrm>
            <a:off x="4595813" y="1289050"/>
            <a:ext cx="4216400" cy="2295525"/>
          </a:xfrm>
          <a:prstGeom prst="rect">
            <a:avLst/>
          </a:prstGeom>
          <a:noFill/>
        </p:spPr>
      </p:pic>
      <p:sp>
        <p:nvSpPr>
          <p:cNvPr id="231429" name="Text Box 5"/>
          <p:cNvSpPr txBox="1">
            <a:spLocks noChangeArrowheads="1"/>
          </p:cNvSpPr>
          <p:nvPr/>
        </p:nvSpPr>
        <p:spPr bwMode="auto">
          <a:xfrm>
            <a:off x="5286375" y="3749675"/>
            <a:ext cx="2849563" cy="581025"/>
          </a:xfrm>
          <a:prstGeom prst="rect">
            <a:avLst/>
          </a:prstGeom>
          <a:noFill/>
          <a:ln w="9525">
            <a:noFill/>
            <a:miter lim="800000"/>
            <a:headEnd/>
            <a:tailEnd/>
          </a:ln>
          <a:effectLst/>
        </p:spPr>
        <p:txBody>
          <a:bodyPr wrap="none">
            <a:spAutoFit/>
          </a:bodyPr>
          <a:lstStyle/>
          <a:p>
            <a:pPr algn="ctr"/>
            <a:r>
              <a:rPr lang="en-US" sz="1600" b="1">
                <a:solidFill>
                  <a:srgbClr val="FF3300"/>
                </a:solidFill>
              </a:rPr>
              <a:t>Simple MPLS-VPN network </a:t>
            </a:r>
          </a:p>
          <a:p>
            <a:pPr algn="ctr"/>
            <a:r>
              <a:rPr lang="en-US" sz="1600" b="1">
                <a:solidFill>
                  <a:srgbClr val="FF3300"/>
                </a:solidFill>
              </a:rPr>
              <a:t>Diagram</a:t>
            </a:r>
          </a:p>
        </p:txBody>
      </p:sp>
      <p:sp>
        <p:nvSpPr>
          <p:cNvPr id="231431" name="Text Box 7"/>
          <p:cNvSpPr txBox="1">
            <a:spLocks noChangeArrowheads="1"/>
          </p:cNvSpPr>
          <p:nvPr/>
        </p:nvSpPr>
        <p:spPr bwMode="auto">
          <a:xfrm>
            <a:off x="7110413" y="6491288"/>
            <a:ext cx="1639887" cy="366712"/>
          </a:xfrm>
          <a:prstGeom prst="rect">
            <a:avLst/>
          </a:prstGeom>
          <a:noFill/>
          <a:ln w="9525">
            <a:noFill/>
            <a:miter lim="800000"/>
            <a:headEnd/>
            <a:tailEnd/>
          </a:ln>
          <a:effectLst/>
        </p:spPr>
        <p:txBody>
          <a:bodyPr>
            <a:spAutoFit/>
          </a:bodyPr>
          <a:lstStyle/>
          <a:p>
            <a:pPr>
              <a:spcBef>
                <a:spcPct val="50000"/>
              </a:spcBef>
            </a:pPr>
            <a:r>
              <a:rPr lang="en-US" b="1" i="1">
                <a:effectLst>
                  <a:outerShdw blurRad="38100" dist="38100" dir="2700000" algn="tl">
                    <a:srgbClr val="C0C0C0"/>
                  </a:outerShdw>
                </a:effectLst>
                <a:hlinkClick r:id="" action="ppaction://hlinkshowjump?jump=nextslide"/>
              </a:rPr>
              <a:t>Next Slide</a:t>
            </a:r>
            <a:endParaRPr lang="en-US" b="1" i="1">
              <a:effectLst>
                <a:outerShdw blurRad="38100" dist="38100" dir="2700000" algn="tl">
                  <a:srgbClr val="C0C0C0"/>
                </a:outerShdw>
              </a:effectLst>
            </a:endParaRPr>
          </a:p>
        </p:txBody>
      </p:sp>
      <p:sp>
        <p:nvSpPr>
          <p:cNvPr id="231432" name="Text Box 8"/>
          <p:cNvSpPr txBox="1">
            <a:spLocks noChangeArrowheads="1"/>
          </p:cNvSpPr>
          <p:nvPr/>
        </p:nvSpPr>
        <p:spPr bwMode="auto">
          <a:xfrm>
            <a:off x="444500" y="6491288"/>
            <a:ext cx="1758950" cy="366712"/>
          </a:xfrm>
          <a:prstGeom prst="rect">
            <a:avLst/>
          </a:prstGeom>
          <a:noFill/>
          <a:ln w="9525">
            <a:noFill/>
            <a:miter lim="800000"/>
            <a:headEnd/>
            <a:tailEnd/>
          </a:ln>
          <a:effectLst/>
        </p:spPr>
        <p:txBody>
          <a:bodyPr wrap="none">
            <a:spAutoFit/>
          </a:bodyPr>
          <a:lstStyle/>
          <a:p>
            <a:r>
              <a:rPr lang="en-US" b="1" i="1">
                <a:hlinkClick r:id="" action="ppaction://hlinkshowjump?jump=previousslide"/>
              </a:rPr>
              <a:t>Previous Slide</a:t>
            </a:r>
            <a:endParaRPr lang="en-US" b="1" i="1"/>
          </a:p>
        </p:txBody>
      </p:sp>
      <p:sp>
        <p:nvSpPr>
          <p:cNvPr id="231433" name="Text Box 9"/>
          <p:cNvSpPr txBox="1">
            <a:spLocks noChangeArrowheads="1"/>
          </p:cNvSpPr>
          <p:nvPr/>
        </p:nvSpPr>
        <p:spPr bwMode="auto">
          <a:xfrm>
            <a:off x="3813175" y="6583363"/>
            <a:ext cx="1130300" cy="274637"/>
          </a:xfrm>
          <a:prstGeom prst="rect">
            <a:avLst/>
          </a:prstGeom>
          <a:noFill/>
          <a:ln w="9525">
            <a:noFill/>
            <a:miter lim="800000"/>
            <a:headEnd/>
            <a:tailEnd/>
          </a:ln>
          <a:effectLst/>
        </p:spPr>
        <p:txBody>
          <a:bodyPr wrap="none">
            <a:spAutoFit/>
          </a:bodyPr>
          <a:lstStyle/>
          <a:p>
            <a:r>
              <a:rPr lang="en-US" sz="1200" b="1" i="1">
                <a:solidFill>
                  <a:srgbClr val="A50021"/>
                </a:solidFill>
                <a:effectLst>
                  <a:outerShdw blurRad="38100" dist="38100" dir="2700000" algn="tl">
                    <a:srgbClr val="C0C0C0"/>
                  </a:outerShdw>
                </a:effectLst>
                <a:hlinkClick r:id="rId3" action="ppaction://hlinksldjump"/>
              </a:rPr>
              <a:t>Back-2-index</a:t>
            </a:r>
            <a:endParaRPr lang="en-US" sz="1200" b="1" i="1">
              <a:solidFill>
                <a:srgbClr val="A50021"/>
              </a:solidFill>
              <a:effectLst>
                <a:outerShdw blurRad="38100" dist="38100" dir="2700000" algn="tl">
                  <a:srgbClr val="C0C0C0"/>
                </a:outerShdw>
              </a:effectLst>
            </a:endParaRPr>
          </a:p>
        </p:txBody>
      </p:sp>
      <p:pic>
        <p:nvPicPr>
          <p:cNvPr id="10" name="Picture 9"/>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330142" y="5629835"/>
            <a:ext cx="1200428" cy="658359"/>
          </a:xfrm>
          <a:prstGeom prst="rect">
            <a:avLst/>
          </a:prstGeom>
          <a:noFill/>
          <a:ln>
            <a:no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AutoShape 2"/>
          <p:cNvSpPr>
            <a:spLocks noChangeArrowheads="1"/>
          </p:cNvSpPr>
          <p:nvPr/>
        </p:nvSpPr>
        <p:spPr bwMode="auto">
          <a:xfrm>
            <a:off x="354013" y="311150"/>
            <a:ext cx="3859212" cy="622300"/>
          </a:xfrm>
          <a:prstGeom prst="roundRect">
            <a:avLst>
              <a:gd name="adj" fmla="val 21667"/>
            </a:avLst>
          </a:prstGeom>
          <a:noFill/>
          <a:ln w="9525">
            <a:noFill/>
            <a:round/>
            <a:headEnd/>
            <a:tailEnd/>
          </a:ln>
          <a:effectLst/>
        </p:spPr>
        <p:txBody>
          <a:bodyPr anchor="b"/>
          <a:lstStyle/>
          <a:p>
            <a:r>
              <a:rPr lang="en-US" sz="2800" b="1" u="sng">
                <a:solidFill>
                  <a:srgbClr val="FF3300"/>
                </a:solidFill>
                <a:effectLst>
                  <a:outerShdw blurRad="38100" dist="38100" dir="2700000" algn="tl">
                    <a:srgbClr val="C0C0C0"/>
                  </a:outerShdw>
                </a:effectLst>
                <a:latin typeface="Trebuchet MS" pitchFamily="34" charset="0"/>
              </a:rPr>
              <a:t>MPLS VPN Technique</a:t>
            </a:r>
          </a:p>
        </p:txBody>
      </p:sp>
      <p:sp>
        <p:nvSpPr>
          <p:cNvPr id="232451" name="Rectangle 3"/>
          <p:cNvSpPr>
            <a:spLocks noChangeArrowheads="1"/>
          </p:cNvSpPr>
          <p:nvPr/>
        </p:nvSpPr>
        <p:spPr bwMode="auto">
          <a:xfrm>
            <a:off x="4992688" y="742950"/>
            <a:ext cx="3841750" cy="3724275"/>
          </a:xfrm>
          <a:prstGeom prst="rect">
            <a:avLst/>
          </a:prstGeom>
          <a:noFill/>
          <a:ln w="9525">
            <a:noFill/>
            <a:miter lim="800000"/>
            <a:headEnd/>
            <a:tailEnd/>
          </a:ln>
          <a:effectLst/>
        </p:spPr>
        <p:txBody>
          <a:bodyPr/>
          <a:lstStyle/>
          <a:p>
            <a:pPr marL="342900" indent="-342900" algn="just">
              <a:lnSpc>
                <a:spcPct val="90000"/>
              </a:lnSpc>
              <a:spcBef>
                <a:spcPct val="20000"/>
              </a:spcBef>
              <a:buFontTx/>
              <a:buChar char="•"/>
            </a:pPr>
            <a:r>
              <a:rPr lang="en-US" sz="2400">
                <a:latin typeface="Trebuchet MS" pitchFamily="34" charset="0"/>
              </a:rPr>
              <a:t>A typical MPLS VPN will be acting as though it is one big router in the middle of your network.</a:t>
            </a:r>
          </a:p>
          <a:p>
            <a:pPr marL="342900" indent="-342900" algn="just">
              <a:lnSpc>
                <a:spcPct val="90000"/>
              </a:lnSpc>
              <a:spcBef>
                <a:spcPct val="20000"/>
              </a:spcBef>
              <a:buFontTx/>
              <a:buChar char="•"/>
            </a:pPr>
            <a:r>
              <a:rPr lang="en-US" sz="2400">
                <a:latin typeface="Trebuchet MS" pitchFamily="34" charset="0"/>
              </a:rPr>
              <a:t>The MPLS cloud is made up of devices known as P (provider) routers and PE (provider edge) routers.</a:t>
            </a:r>
          </a:p>
        </p:txBody>
      </p:sp>
      <p:pic>
        <p:nvPicPr>
          <p:cNvPr id="232452" name="Picture 4" descr="mplsvpn11"/>
          <p:cNvPicPr>
            <a:picLocks noChangeAspect="1" noChangeArrowheads="1"/>
          </p:cNvPicPr>
          <p:nvPr/>
        </p:nvPicPr>
        <p:blipFill>
          <a:blip r:embed="rId2"/>
          <a:srcRect/>
          <a:stretch>
            <a:fillRect/>
          </a:stretch>
        </p:blipFill>
        <p:spPr bwMode="auto">
          <a:xfrm>
            <a:off x="657225" y="1168400"/>
            <a:ext cx="4083050" cy="2692400"/>
          </a:xfrm>
          <a:prstGeom prst="rect">
            <a:avLst/>
          </a:prstGeom>
          <a:noFill/>
        </p:spPr>
      </p:pic>
      <p:sp>
        <p:nvSpPr>
          <p:cNvPr id="232453" name="Text Box 5"/>
          <p:cNvSpPr txBox="1">
            <a:spLocks noChangeArrowheads="1"/>
          </p:cNvSpPr>
          <p:nvPr/>
        </p:nvSpPr>
        <p:spPr bwMode="auto">
          <a:xfrm>
            <a:off x="787400" y="4195763"/>
            <a:ext cx="3797300" cy="336550"/>
          </a:xfrm>
          <a:prstGeom prst="rect">
            <a:avLst/>
          </a:prstGeom>
          <a:noFill/>
          <a:ln w="9525">
            <a:noFill/>
            <a:miter lim="800000"/>
            <a:headEnd/>
            <a:tailEnd/>
          </a:ln>
          <a:effectLst/>
        </p:spPr>
        <p:txBody>
          <a:bodyPr wrap="none">
            <a:spAutoFit/>
          </a:bodyPr>
          <a:lstStyle/>
          <a:p>
            <a:r>
              <a:rPr lang="en-US" sz="1600" b="1">
                <a:solidFill>
                  <a:srgbClr val="FF3300"/>
                </a:solidFill>
              </a:rPr>
              <a:t>Three sites connected to MPLS cloud</a:t>
            </a:r>
          </a:p>
        </p:txBody>
      </p:sp>
      <p:sp>
        <p:nvSpPr>
          <p:cNvPr id="232455" name="Text Box 7"/>
          <p:cNvSpPr txBox="1">
            <a:spLocks noChangeArrowheads="1"/>
          </p:cNvSpPr>
          <p:nvPr/>
        </p:nvSpPr>
        <p:spPr bwMode="auto">
          <a:xfrm>
            <a:off x="7110413" y="6491288"/>
            <a:ext cx="1639887" cy="366712"/>
          </a:xfrm>
          <a:prstGeom prst="rect">
            <a:avLst/>
          </a:prstGeom>
          <a:noFill/>
          <a:ln w="9525">
            <a:noFill/>
            <a:miter lim="800000"/>
            <a:headEnd/>
            <a:tailEnd/>
          </a:ln>
          <a:effectLst/>
        </p:spPr>
        <p:txBody>
          <a:bodyPr>
            <a:spAutoFit/>
          </a:bodyPr>
          <a:lstStyle/>
          <a:p>
            <a:pPr>
              <a:spcBef>
                <a:spcPct val="50000"/>
              </a:spcBef>
            </a:pPr>
            <a:r>
              <a:rPr lang="en-US" b="1" i="1">
                <a:effectLst>
                  <a:outerShdw blurRad="38100" dist="38100" dir="2700000" algn="tl">
                    <a:srgbClr val="C0C0C0"/>
                  </a:outerShdw>
                </a:effectLst>
                <a:hlinkClick r:id="" action="ppaction://hlinkshowjump?jump=nextslide"/>
              </a:rPr>
              <a:t>Next Slide</a:t>
            </a:r>
            <a:endParaRPr lang="en-US" b="1" i="1">
              <a:effectLst>
                <a:outerShdw blurRad="38100" dist="38100" dir="2700000" algn="tl">
                  <a:srgbClr val="C0C0C0"/>
                </a:outerShdw>
              </a:effectLst>
            </a:endParaRPr>
          </a:p>
        </p:txBody>
      </p:sp>
      <p:sp>
        <p:nvSpPr>
          <p:cNvPr id="232456" name="Text Box 8"/>
          <p:cNvSpPr txBox="1">
            <a:spLocks noChangeArrowheads="1"/>
          </p:cNvSpPr>
          <p:nvPr/>
        </p:nvSpPr>
        <p:spPr bwMode="auto">
          <a:xfrm>
            <a:off x="428625" y="6491288"/>
            <a:ext cx="1758950" cy="366712"/>
          </a:xfrm>
          <a:prstGeom prst="rect">
            <a:avLst/>
          </a:prstGeom>
          <a:noFill/>
          <a:ln w="9525">
            <a:noFill/>
            <a:miter lim="800000"/>
            <a:headEnd/>
            <a:tailEnd/>
          </a:ln>
          <a:effectLst/>
        </p:spPr>
        <p:txBody>
          <a:bodyPr wrap="none">
            <a:spAutoFit/>
          </a:bodyPr>
          <a:lstStyle/>
          <a:p>
            <a:r>
              <a:rPr lang="en-US" b="1" i="1">
                <a:hlinkClick r:id="" action="ppaction://hlinkshowjump?jump=previousslide"/>
              </a:rPr>
              <a:t>Previous Slide</a:t>
            </a:r>
            <a:endParaRPr lang="en-US" b="1" i="1"/>
          </a:p>
        </p:txBody>
      </p:sp>
      <p:sp>
        <p:nvSpPr>
          <p:cNvPr id="232457" name="Text Box 9"/>
          <p:cNvSpPr txBox="1">
            <a:spLocks noChangeArrowheads="1"/>
          </p:cNvSpPr>
          <p:nvPr/>
        </p:nvSpPr>
        <p:spPr bwMode="auto">
          <a:xfrm>
            <a:off x="3813175" y="6583363"/>
            <a:ext cx="1130300" cy="274637"/>
          </a:xfrm>
          <a:prstGeom prst="rect">
            <a:avLst/>
          </a:prstGeom>
          <a:noFill/>
          <a:ln w="9525">
            <a:noFill/>
            <a:miter lim="800000"/>
            <a:headEnd/>
            <a:tailEnd/>
          </a:ln>
          <a:effectLst/>
        </p:spPr>
        <p:txBody>
          <a:bodyPr wrap="none">
            <a:spAutoFit/>
          </a:bodyPr>
          <a:lstStyle/>
          <a:p>
            <a:r>
              <a:rPr lang="en-US" sz="1200" b="1" i="1">
                <a:solidFill>
                  <a:srgbClr val="A50021"/>
                </a:solidFill>
                <a:effectLst>
                  <a:outerShdw blurRad="38100" dist="38100" dir="2700000" algn="tl">
                    <a:srgbClr val="C0C0C0"/>
                  </a:outerShdw>
                </a:effectLst>
                <a:hlinkClick r:id="rId3" action="ppaction://hlinksldjump"/>
              </a:rPr>
              <a:t>Back-2-index</a:t>
            </a:r>
            <a:endParaRPr lang="en-US" sz="1200" b="1" i="1">
              <a:solidFill>
                <a:srgbClr val="A50021"/>
              </a:solidFill>
              <a:effectLst>
                <a:outerShdw blurRad="38100" dist="38100" dir="2700000" algn="tl">
                  <a:srgbClr val="C0C0C0"/>
                </a:outerShdw>
              </a:effectLst>
            </a:endParaRPr>
          </a:p>
        </p:txBody>
      </p:sp>
      <p:pic>
        <p:nvPicPr>
          <p:cNvPr id="10" name="Picture 9"/>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330142" y="5725931"/>
            <a:ext cx="1200428" cy="658359"/>
          </a:xfrm>
          <a:prstGeom prst="rect">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8" name="Rectangle 6"/>
          <p:cNvSpPr>
            <a:spLocks noChangeArrowheads="1"/>
          </p:cNvSpPr>
          <p:nvPr/>
        </p:nvSpPr>
        <p:spPr bwMode="auto">
          <a:xfrm>
            <a:off x="293688" y="195263"/>
            <a:ext cx="6870700" cy="685800"/>
          </a:xfrm>
          <a:prstGeom prst="rect">
            <a:avLst/>
          </a:prstGeom>
          <a:noFill/>
          <a:ln w="9525">
            <a:noFill/>
            <a:miter lim="800000"/>
            <a:headEnd/>
            <a:tailEnd/>
          </a:ln>
        </p:spPr>
        <p:txBody>
          <a:bodyPr anchor="b"/>
          <a:lstStyle/>
          <a:p>
            <a:r>
              <a:rPr lang="en-US" sz="3200" b="1" u="sng">
                <a:solidFill>
                  <a:schemeClr val="tx2"/>
                </a:solidFill>
                <a:effectLst>
                  <a:outerShdw blurRad="38100" dist="38100" dir="2700000" algn="tl">
                    <a:srgbClr val="C0C0C0"/>
                  </a:outerShdw>
                </a:effectLst>
                <a:latin typeface="Century Gothic" pitchFamily="34" charset="0"/>
              </a:rPr>
              <a:t>Services offered:</a:t>
            </a:r>
          </a:p>
        </p:txBody>
      </p:sp>
      <p:sp>
        <p:nvSpPr>
          <p:cNvPr id="202759" name="Rectangle 7"/>
          <p:cNvSpPr>
            <a:spLocks noChangeArrowheads="1"/>
          </p:cNvSpPr>
          <p:nvPr/>
        </p:nvSpPr>
        <p:spPr bwMode="auto">
          <a:xfrm>
            <a:off x="177800" y="901700"/>
            <a:ext cx="8597900" cy="5410200"/>
          </a:xfrm>
          <a:prstGeom prst="rect">
            <a:avLst/>
          </a:prstGeom>
          <a:noFill/>
          <a:ln w="9525">
            <a:noFill/>
            <a:miter lim="800000"/>
            <a:headEnd/>
            <a:tailEnd/>
          </a:ln>
        </p:spPr>
        <p:txBody>
          <a:bodyPr/>
          <a:lstStyle/>
          <a:p>
            <a:pPr marL="342900" indent="-342900">
              <a:lnSpc>
                <a:spcPct val="80000"/>
              </a:lnSpc>
              <a:spcBef>
                <a:spcPct val="20000"/>
              </a:spcBef>
            </a:pPr>
            <a:r>
              <a:rPr lang="en-US" sz="2400" b="1" dirty="0">
                <a:solidFill>
                  <a:srgbClr val="006600"/>
                </a:solidFill>
                <a:latin typeface="Trebuchet MS" pitchFamily="34" charset="0"/>
              </a:rPr>
              <a:t>	</a:t>
            </a:r>
            <a:r>
              <a:rPr lang="en-US" sz="2400" b="1" dirty="0" smtClean="0">
                <a:solidFill>
                  <a:srgbClr val="006600"/>
                </a:solidFill>
                <a:latin typeface="Trebuchet MS" pitchFamily="34" charset="0"/>
              </a:rPr>
              <a:t>RG TECH Solutions </a:t>
            </a:r>
            <a:r>
              <a:rPr lang="en-US" sz="2400" b="1" dirty="0">
                <a:solidFill>
                  <a:srgbClr val="990000"/>
                </a:solidFill>
                <a:latin typeface="Trebuchet MS" pitchFamily="34" charset="0"/>
              </a:rPr>
              <a:t>is one of the leading multi-disciplinary Technology solution providers with comprehensive professional experience in the following sectors:</a:t>
            </a:r>
          </a:p>
          <a:p>
            <a:pPr marL="742950" lvl="1" indent="-285750">
              <a:lnSpc>
                <a:spcPct val="80000"/>
              </a:lnSpc>
              <a:spcBef>
                <a:spcPct val="20000"/>
              </a:spcBef>
              <a:buFontTx/>
              <a:buChar char="–"/>
            </a:pPr>
            <a:r>
              <a:rPr lang="en-US" sz="2000" b="1" dirty="0">
                <a:solidFill>
                  <a:srgbClr val="000099"/>
                </a:solidFill>
                <a:latin typeface="Trebuchet MS" pitchFamily="34" charset="0"/>
              </a:rPr>
              <a:t>LAN, WAN, MAN </a:t>
            </a:r>
            <a:r>
              <a:rPr lang="en-US" sz="2000" b="1" dirty="0">
                <a:solidFill>
                  <a:srgbClr val="CC00CC"/>
                </a:solidFill>
                <a:latin typeface="Trebuchet MS" pitchFamily="34" charset="0"/>
              </a:rPr>
              <a:t>[Wired &amp; Wireless]</a:t>
            </a:r>
            <a:r>
              <a:rPr lang="en-US" sz="2000" b="1" dirty="0">
                <a:solidFill>
                  <a:srgbClr val="000099"/>
                </a:solidFill>
                <a:latin typeface="Trebuchet MS" pitchFamily="34" charset="0"/>
              </a:rPr>
              <a:t>  Projects for Urban and Regional Planning, integration  and  Infrastructure Development.</a:t>
            </a:r>
          </a:p>
          <a:p>
            <a:pPr marL="742950" lvl="1" indent="-285750">
              <a:lnSpc>
                <a:spcPct val="80000"/>
              </a:lnSpc>
              <a:spcBef>
                <a:spcPct val="20000"/>
              </a:spcBef>
              <a:buFontTx/>
              <a:buChar char="–"/>
            </a:pPr>
            <a:r>
              <a:rPr lang="en-US" sz="2000" b="1" dirty="0">
                <a:solidFill>
                  <a:srgbClr val="000099"/>
                </a:solidFill>
                <a:latin typeface="Trebuchet MS" pitchFamily="34" charset="0"/>
              </a:rPr>
              <a:t>Long Distance Data, MPLS/ IP VPN Carrier provisioning Services</a:t>
            </a:r>
          </a:p>
          <a:p>
            <a:pPr marL="742950" lvl="1" indent="-285750">
              <a:lnSpc>
                <a:spcPct val="80000"/>
              </a:lnSpc>
              <a:spcBef>
                <a:spcPct val="20000"/>
              </a:spcBef>
              <a:buFontTx/>
              <a:buChar char="–"/>
            </a:pPr>
            <a:r>
              <a:rPr lang="en-US" sz="2000" b="1" dirty="0">
                <a:solidFill>
                  <a:srgbClr val="000099"/>
                </a:solidFill>
                <a:latin typeface="Trebuchet MS" pitchFamily="34" charset="0"/>
              </a:rPr>
              <a:t>Security, Surveillance &amp; Automation solution for Commercial, Industrial and Residential buildings. </a:t>
            </a:r>
            <a:endParaRPr lang="en-US" sz="2000" b="1" dirty="0">
              <a:solidFill>
                <a:srgbClr val="FF3300"/>
              </a:solidFill>
              <a:latin typeface="Trebuchet MS" pitchFamily="34" charset="0"/>
            </a:endParaRPr>
          </a:p>
          <a:p>
            <a:pPr marL="742950" lvl="1" indent="-285750">
              <a:lnSpc>
                <a:spcPct val="80000"/>
              </a:lnSpc>
              <a:spcBef>
                <a:spcPct val="20000"/>
              </a:spcBef>
              <a:buFontTx/>
              <a:buChar char="–"/>
            </a:pPr>
            <a:r>
              <a:rPr lang="en-US" sz="2000" b="1" dirty="0">
                <a:solidFill>
                  <a:srgbClr val="000099"/>
                </a:solidFill>
                <a:latin typeface="Trebuchet MS" pitchFamily="34" charset="0"/>
              </a:rPr>
              <a:t>Tower &amp; Antenna erection </a:t>
            </a:r>
          </a:p>
          <a:p>
            <a:pPr marL="742950" lvl="1" indent="-285750">
              <a:lnSpc>
                <a:spcPct val="80000"/>
              </a:lnSpc>
              <a:spcBef>
                <a:spcPct val="20000"/>
              </a:spcBef>
              <a:buFontTx/>
              <a:buChar char="–"/>
            </a:pPr>
            <a:r>
              <a:rPr lang="en-US" sz="2000" b="1" dirty="0" smtClean="0">
                <a:solidFill>
                  <a:srgbClr val="000099"/>
                </a:solidFill>
                <a:latin typeface="Trebuchet MS" pitchFamily="34" charset="0"/>
              </a:rPr>
              <a:t>Vehicle </a:t>
            </a:r>
            <a:r>
              <a:rPr lang="en-US" sz="2000" b="1" dirty="0">
                <a:solidFill>
                  <a:srgbClr val="000099"/>
                </a:solidFill>
                <a:latin typeface="Trebuchet MS" pitchFamily="34" charset="0"/>
              </a:rPr>
              <a:t>tracking for large Fleet operators.</a:t>
            </a:r>
          </a:p>
          <a:p>
            <a:pPr marL="742950" lvl="1" indent="-285750">
              <a:lnSpc>
                <a:spcPct val="80000"/>
              </a:lnSpc>
              <a:spcBef>
                <a:spcPct val="20000"/>
              </a:spcBef>
              <a:buFontTx/>
              <a:buChar char="–"/>
            </a:pPr>
            <a:r>
              <a:rPr lang="en-US" sz="2000" b="1" dirty="0">
                <a:solidFill>
                  <a:srgbClr val="000099"/>
                </a:solidFill>
                <a:latin typeface="Trebuchet MS" pitchFamily="34" charset="0"/>
              </a:rPr>
              <a:t>Solutions for IT, </a:t>
            </a:r>
            <a:r>
              <a:rPr lang="en-US" sz="2000" b="1" dirty="0" smtClean="0">
                <a:solidFill>
                  <a:srgbClr val="000099"/>
                </a:solidFill>
                <a:latin typeface="Trebuchet MS" pitchFamily="34" charset="0"/>
              </a:rPr>
              <a:t>BPOs</a:t>
            </a:r>
            <a:r>
              <a:rPr lang="en-US" sz="2000" b="1" dirty="0">
                <a:solidFill>
                  <a:srgbClr val="000099"/>
                </a:solidFill>
                <a:latin typeface="Trebuchet MS" pitchFamily="34" charset="0"/>
              </a:rPr>
              <a:t>,</a:t>
            </a:r>
          </a:p>
          <a:p>
            <a:pPr marL="742950" lvl="1" indent="-285750">
              <a:lnSpc>
                <a:spcPct val="80000"/>
              </a:lnSpc>
              <a:spcBef>
                <a:spcPct val="20000"/>
              </a:spcBef>
              <a:buFontTx/>
              <a:buChar char="–"/>
            </a:pPr>
            <a:r>
              <a:rPr lang="en-US" sz="2000" b="1" dirty="0" smtClean="0">
                <a:solidFill>
                  <a:srgbClr val="000099"/>
                </a:solidFill>
                <a:latin typeface="Trebuchet MS" pitchFamily="34" charset="0"/>
              </a:rPr>
              <a:t>Client </a:t>
            </a:r>
            <a:r>
              <a:rPr lang="en-US" sz="2000" b="1" dirty="0">
                <a:solidFill>
                  <a:srgbClr val="000099"/>
                </a:solidFill>
                <a:latin typeface="Trebuchet MS" pitchFamily="34" charset="0"/>
              </a:rPr>
              <a:t>oriented  IT/ Networking  related services</a:t>
            </a:r>
            <a:r>
              <a:rPr lang="en-US" sz="2000" b="1" dirty="0" smtClean="0">
                <a:solidFill>
                  <a:srgbClr val="000099"/>
                </a:solidFill>
                <a:latin typeface="Trebuchet MS" pitchFamily="34" charset="0"/>
              </a:rPr>
              <a:t>.</a:t>
            </a:r>
          </a:p>
          <a:p>
            <a:pPr marL="742950" lvl="1" indent="-285750">
              <a:lnSpc>
                <a:spcPct val="80000"/>
              </a:lnSpc>
              <a:spcBef>
                <a:spcPct val="20000"/>
              </a:spcBef>
              <a:buFontTx/>
              <a:buChar char="–"/>
            </a:pPr>
            <a:r>
              <a:rPr lang="en-US" sz="2000" b="1" dirty="0" smtClean="0">
                <a:solidFill>
                  <a:srgbClr val="000099"/>
                </a:solidFill>
                <a:latin typeface="Trebuchet MS" pitchFamily="34" charset="0"/>
              </a:rPr>
              <a:t>Video Conferencing</a:t>
            </a:r>
          </a:p>
          <a:p>
            <a:pPr marL="742950" lvl="1" indent="-285750">
              <a:lnSpc>
                <a:spcPct val="80000"/>
              </a:lnSpc>
              <a:spcBef>
                <a:spcPct val="20000"/>
              </a:spcBef>
              <a:buFontTx/>
              <a:buChar char="–"/>
            </a:pPr>
            <a:r>
              <a:rPr lang="en-US" sz="2000" b="1" dirty="0" smtClean="0">
                <a:solidFill>
                  <a:srgbClr val="000099"/>
                </a:solidFill>
                <a:latin typeface="Trebuchet MS" pitchFamily="34" charset="0"/>
              </a:rPr>
              <a:t>Website Development</a:t>
            </a:r>
            <a:endParaRPr lang="en-US" sz="2000" b="1" dirty="0">
              <a:solidFill>
                <a:srgbClr val="000099"/>
              </a:solidFill>
              <a:latin typeface="Trebuchet MS" pitchFamily="34" charset="0"/>
            </a:endParaRPr>
          </a:p>
        </p:txBody>
      </p:sp>
      <p:sp>
        <p:nvSpPr>
          <p:cNvPr id="202761" name="Text Box 9"/>
          <p:cNvSpPr txBox="1">
            <a:spLocks noChangeArrowheads="1"/>
          </p:cNvSpPr>
          <p:nvPr/>
        </p:nvSpPr>
        <p:spPr bwMode="auto">
          <a:xfrm>
            <a:off x="7366000" y="2705100"/>
            <a:ext cx="939800" cy="366713"/>
          </a:xfrm>
          <a:prstGeom prst="rect">
            <a:avLst/>
          </a:prstGeom>
          <a:noFill/>
          <a:ln w="9525">
            <a:noFill/>
            <a:miter lim="800000"/>
            <a:headEnd/>
            <a:tailEnd/>
          </a:ln>
          <a:effectLst/>
        </p:spPr>
        <p:txBody>
          <a:bodyPr>
            <a:spAutoFit/>
          </a:bodyPr>
          <a:lstStyle/>
          <a:p>
            <a:pPr>
              <a:spcBef>
                <a:spcPct val="50000"/>
              </a:spcBef>
            </a:pPr>
            <a:endParaRPr lang="en-US"/>
          </a:p>
        </p:txBody>
      </p:sp>
      <p:pic>
        <p:nvPicPr>
          <p:cNvPr id="6" name="Picture 5"/>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96376" y="6131847"/>
            <a:ext cx="1200428" cy="658359"/>
          </a:xfrm>
          <a:prstGeom prst="rect">
            <a:avLst/>
          </a:prstGeom>
          <a:noFill/>
          <a:ln>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AutoShape 2"/>
          <p:cNvSpPr>
            <a:spLocks noChangeArrowheads="1"/>
          </p:cNvSpPr>
          <p:nvPr/>
        </p:nvSpPr>
        <p:spPr bwMode="auto">
          <a:xfrm>
            <a:off x="382588" y="493713"/>
            <a:ext cx="1720850" cy="495300"/>
          </a:xfrm>
          <a:prstGeom prst="roundRect">
            <a:avLst>
              <a:gd name="adj" fmla="val 21667"/>
            </a:avLst>
          </a:prstGeom>
          <a:noFill/>
          <a:ln w="9525">
            <a:noFill/>
            <a:round/>
            <a:headEnd/>
            <a:tailEnd/>
          </a:ln>
          <a:effectLst/>
        </p:spPr>
        <p:txBody>
          <a:bodyPr anchor="b"/>
          <a:lstStyle/>
          <a:p>
            <a:r>
              <a:rPr lang="en-US" sz="2800" b="1" u="sng">
                <a:solidFill>
                  <a:srgbClr val="FF3300"/>
                </a:solidFill>
                <a:effectLst>
                  <a:outerShdw blurRad="38100" dist="38100" dir="2700000" algn="tl">
                    <a:srgbClr val="C0C0C0"/>
                  </a:outerShdw>
                </a:effectLst>
                <a:latin typeface="Trebuchet MS" pitchFamily="34" charset="0"/>
              </a:rPr>
              <a:t>Setup</a:t>
            </a:r>
          </a:p>
        </p:txBody>
      </p:sp>
      <p:sp>
        <p:nvSpPr>
          <p:cNvPr id="233475" name="Rectangle 3"/>
          <p:cNvSpPr>
            <a:spLocks noChangeArrowheads="1"/>
          </p:cNvSpPr>
          <p:nvPr/>
        </p:nvSpPr>
        <p:spPr bwMode="auto">
          <a:xfrm>
            <a:off x="727075" y="2843213"/>
            <a:ext cx="7693025" cy="2081212"/>
          </a:xfrm>
          <a:prstGeom prst="rect">
            <a:avLst/>
          </a:prstGeom>
          <a:noFill/>
          <a:ln w="9525">
            <a:noFill/>
            <a:miter lim="800000"/>
            <a:headEnd/>
            <a:tailEnd/>
          </a:ln>
          <a:effectLst/>
        </p:spPr>
        <p:txBody>
          <a:bodyPr/>
          <a:lstStyle/>
          <a:p>
            <a:pPr marL="342900" indent="-342900" algn="just">
              <a:lnSpc>
                <a:spcPct val="80000"/>
              </a:lnSpc>
              <a:spcBef>
                <a:spcPct val="20000"/>
              </a:spcBef>
              <a:buFontTx/>
              <a:buChar char="•"/>
            </a:pPr>
            <a:r>
              <a:rPr lang="en-US" sz="2000">
                <a:latin typeface="Trebuchet MS" pitchFamily="34" charset="0"/>
              </a:rPr>
              <a:t>The P and PE routers together can be treated like one big router as shown above.</a:t>
            </a:r>
          </a:p>
          <a:p>
            <a:pPr marL="342900" indent="-342900" algn="just">
              <a:lnSpc>
                <a:spcPct val="80000"/>
              </a:lnSpc>
              <a:spcBef>
                <a:spcPct val="20000"/>
              </a:spcBef>
              <a:buFontTx/>
              <a:buChar char="•"/>
            </a:pPr>
            <a:r>
              <a:rPr lang="en-US" sz="2000">
                <a:latin typeface="Trebuchet MS" pitchFamily="34" charset="0"/>
              </a:rPr>
              <a:t>internet access from sites attached to the MPLS network, there are a few other things to consider. </a:t>
            </a:r>
          </a:p>
          <a:p>
            <a:pPr marL="342900" indent="-342900" algn="just">
              <a:lnSpc>
                <a:spcPct val="80000"/>
              </a:lnSpc>
              <a:spcBef>
                <a:spcPct val="20000"/>
              </a:spcBef>
              <a:buFontTx/>
              <a:buChar char="•"/>
            </a:pPr>
            <a:r>
              <a:rPr lang="en-US" sz="2000">
                <a:latin typeface="Trebuchet MS" pitchFamily="34" charset="0"/>
              </a:rPr>
              <a:t>you could install a DSL circuit into each site. Another, more effective solution is to install a single, larger, internet connection into one site. </a:t>
            </a:r>
          </a:p>
        </p:txBody>
      </p:sp>
      <p:pic>
        <p:nvPicPr>
          <p:cNvPr id="233476" name="Picture 4" descr="mplsvpn12"/>
          <p:cNvPicPr>
            <a:picLocks noChangeAspect="1" noChangeArrowheads="1"/>
          </p:cNvPicPr>
          <p:nvPr/>
        </p:nvPicPr>
        <p:blipFill>
          <a:blip r:embed="rId2"/>
          <a:srcRect/>
          <a:stretch>
            <a:fillRect/>
          </a:stretch>
        </p:blipFill>
        <p:spPr bwMode="auto">
          <a:xfrm>
            <a:off x="485775" y="942975"/>
            <a:ext cx="3046413" cy="1552575"/>
          </a:xfrm>
          <a:prstGeom prst="rect">
            <a:avLst/>
          </a:prstGeom>
          <a:noFill/>
        </p:spPr>
      </p:pic>
      <p:pic>
        <p:nvPicPr>
          <p:cNvPr id="233477" name="Picture 5" descr="mplsvpn13"/>
          <p:cNvPicPr>
            <a:picLocks noChangeAspect="1" noChangeArrowheads="1"/>
          </p:cNvPicPr>
          <p:nvPr/>
        </p:nvPicPr>
        <p:blipFill>
          <a:blip r:embed="rId3"/>
          <a:srcRect/>
          <a:stretch>
            <a:fillRect/>
          </a:stretch>
        </p:blipFill>
        <p:spPr bwMode="auto">
          <a:xfrm>
            <a:off x="4017963" y="504825"/>
            <a:ext cx="4451350" cy="1974850"/>
          </a:xfrm>
          <a:prstGeom prst="rect">
            <a:avLst/>
          </a:prstGeom>
          <a:noFill/>
        </p:spPr>
      </p:pic>
      <p:sp>
        <p:nvSpPr>
          <p:cNvPr id="233479" name="Text Box 7"/>
          <p:cNvSpPr txBox="1">
            <a:spLocks noChangeArrowheads="1"/>
          </p:cNvSpPr>
          <p:nvPr/>
        </p:nvSpPr>
        <p:spPr bwMode="auto">
          <a:xfrm>
            <a:off x="7096125" y="6491288"/>
            <a:ext cx="1639888" cy="366712"/>
          </a:xfrm>
          <a:prstGeom prst="rect">
            <a:avLst/>
          </a:prstGeom>
          <a:noFill/>
          <a:ln w="9525">
            <a:noFill/>
            <a:miter lim="800000"/>
            <a:headEnd/>
            <a:tailEnd/>
          </a:ln>
          <a:effectLst/>
        </p:spPr>
        <p:txBody>
          <a:bodyPr>
            <a:spAutoFit/>
          </a:bodyPr>
          <a:lstStyle/>
          <a:p>
            <a:pPr>
              <a:spcBef>
                <a:spcPct val="50000"/>
              </a:spcBef>
            </a:pPr>
            <a:r>
              <a:rPr lang="en-US" b="1" i="1">
                <a:effectLst>
                  <a:outerShdw blurRad="38100" dist="38100" dir="2700000" algn="tl">
                    <a:srgbClr val="C0C0C0"/>
                  </a:outerShdw>
                </a:effectLst>
                <a:hlinkClick r:id="" action="ppaction://hlinkshowjump?jump=nextslide"/>
              </a:rPr>
              <a:t>Next Slide</a:t>
            </a:r>
            <a:endParaRPr lang="en-US" b="1" i="1">
              <a:effectLst>
                <a:outerShdw blurRad="38100" dist="38100" dir="2700000" algn="tl">
                  <a:srgbClr val="C0C0C0"/>
                </a:outerShdw>
              </a:effectLst>
            </a:endParaRPr>
          </a:p>
        </p:txBody>
      </p:sp>
      <p:sp>
        <p:nvSpPr>
          <p:cNvPr id="233480" name="Text Box 8"/>
          <p:cNvSpPr txBox="1">
            <a:spLocks noChangeArrowheads="1"/>
          </p:cNvSpPr>
          <p:nvPr/>
        </p:nvSpPr>
        <p:spPr bwMode="auto">
          <a:xfrm>
            <a:off x="444500" y="6491288"/>
            <a:ext cx="1758950" cy="366712"/>
          </a:xfrm>
          <a:prstGeom prst="rect">
            <a:avLst/>
          </a:prstGeom>
          <a:noFill/>
          <a:ln w="9525">
            <a:noFill/>
            <a:miter lim="800000"/>
            <a:headEnd/>
            <a:tailEnd/>
          </a:ln>
          <a:effectLst/>
        </p:spPr>
        <p:txBody>
          <a:bodyPr wrap="none">
            <a:spAutoFit/>
          </a:bodyPr>
          <a:lstStyle/>
          <a:p>
            <a:r>
              <a:rPr lang="en-US" b="1" i="1">
                <a:hlinkClick r:id="" action="ppaction://hlinkshowjump?jump=previousslide"/>
              </a:rPr>
              <a:t>Previous Slide</a:t>
            </a:r>
            <a:endParaRPr lang="en-US" b="1" i="1"/>
          </a:p>
        </p:txBody>
      </p:sp>
      <p:sp>
        <p:nvSpPr>
          <p:cNvPr id="233481" name="Text Box 9"/>
          <p:cNvSpPr txBox="1">
            <a:spLocks noChangeArrowheads="1"/>
          </p:cNvSpPr>
          <p:nvPr/>
        </p:nvSpPr>
        <p:spPr bwMode="auto">
          <a:xfrm>
            <a:off x="3813175" y="6583363"/>
            <a:ext cx="1130300" cy="274637"/>
          </a:xfrm>
          <a:prstGeom prst="rect">
            <a:avLst/>
          </a:prstGeom>
          <a:noFill/>
          <a:ln w="9525">
            <a:noFill/>
            <a:miter lim="800000"/>
            <a:headEnd/>
            <a:tailEnd/>
          </a:ln>
          <a:effectLst/>
        </p:spPr>
        <p:txBody>
          <a:bodyPr wrap="none">
            <a:spAutoFit/>
          </a:bodyPr>
          <a:lstStyle/>
          <a:p>
            <a:r>
              <a:rPr lang="en-US" sz="1200" b="1" i="1">
                <a:solidFill>
                  <a:srgbClr val="A50021"/>
                </a:solidFill>
                <a:effectLst>
                  <a:outerShdw blurRad="38100" dist="38100" dir="2700000" algn="tl">
                    <a:srgbClr val="C0C0C0"/>
                  </a:outerShdw>
                </a:effectLst>
                <a:hlinkClick r:id="rId4" action="ppaction://hlinksldjump"/>
              </a:rPr>
              <a:t>Back-2-index</a:t>
            </a:r>
            <a:endParaRPr lang="en-US" sz="1200" b="1" i="1">
              <a:solidFill>
                <a:srgbClr val="A50021"/>
              </a:solidFill>
              <a:effectLst>
                <a:outerShdw blurRad="38100" dist="38100" dir="2700000" algn="tl">
                  <a:srgbClr val="C0C0C0"/>
                </a:outerShdw>
              </a:effectLst>
            </a:endParaRPr>
          </a:p>
        </p:txBody>
      </p:sp>
      <p:pic>
        <p:nvPicPr>
          <p:cNvPr id="10" name="Picture 9"/>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315855" y="5629835"/>
            <a:ext cx="1200428" cy="658359"/>
          </a:xfrm>
          <a:prstGeom prst="rect">
            <a:avLst/>
          </a:prstGeom>
          <a:noFill/>
          <a:ln>
            <a:noFill/>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8" name="Text Box 4"/>
          <p:cNvSpPr txBox="1">
            <a:spLocks noChangeArrowheads="1"/>
          </p:cNvSpPr>
          <p:nvPr/>
        </p:nvSpPr>
        <p:spPr bwMode="auto">
          <a:xfrm>
            <a:off x="865188" y="896938"/>
            <a:ext cx="6453187" cy="579437"/>
          </a:xfrm>
          <a:prstGeom prst="rect">
            <a:avLst/>
          </a:prstGeom>
          <a:noFill/>
          <a:ln w="9525">
            <a:noFill/>
            <a:miter lim="800000"/>
            <a:headEnd/>
            <a:tailEnd/>
          </a:ln>
          <a:effectLst/>
        </p:spPr>
        <p:txBody>
          <a:bodyPr wrap="none">
            <a:spAutoFit/>
          </a:bodyPr>
          <a:lstStyle/>
          <a:p>
            <a:r>
              <a:rPr lang="en-US" sz="3200" b="1" u="sng">
                <a:solidFill>
                  <a:srgbClr val="FF0000"/>
                </a:solidFill>
                <a:effectLst>
                  <a:outerShdw blurRad="38100" dist="38100" dir="2700000" algn="tl">
                    <a:srgbClr val="C0C0C0"/>
                  </a:outerShdw>
                </a:effectLst>
                <a:latin typeface="Trebuchet MS" pitchFamily="34" charset="0"/>
              </a:rPr>
              <a:t>Surveillance &amp; Security Solutions</a:t>
            </a:r>
          </a:p>
        </p:txBody>
      </p:sp>
      <p:sp>
        <p:nvSpPr>
          <p:cNvPr id="216069" name="Text Box 5"/>
          <p:cNvSpPr txBox="1">
            <a:spLocks noChangeArrowheads="1"/>
          </p:cNvSpPr>
          <p:nvPr/>
        </p:nvSpPr>
        <p:spPr bwMode="auto">
          <a:xfrm>
            <a:off x="512763" y="1617663"/>
            <a:ext cx="7858125" cy="366712"/>
          </a:xfrm>
          <a:prstGeom prst="rect">
            <a:avLst/>
          </a:prstGeom>
          <a:noFill/>
          <a:ln w="9525">
            <a:noFill/>
            <a:miter lim="800000"/>
            <a:headEnd/>
            <a:tailEnd/>
          </a:ln>
          <a:effectLst/>
        </p:spPr>
        <p:txBody>
          <a:bodyPr wrap="none">
            <a:spAutoFit/>
          </a:bodyPr>
          <a:lstStyle/>
          <a:p>
            <a:r>
              <a:rPr lang="en-US" b="1">
                <a:solidFill>
                  <a:schemeClr val="accent2"/>
                </a:solidFill>
                <a:latin typeface="Trebuchet MS" pitchFamily="34" charset="0"/>
              </a:rPr>
              <a:t>[Visual Monitoring  and Fire alarm systems for Prevention &amp; Protection]</a:t>
            </a:r>
          </a:p>
        </p:txBody>
      </p:sp>
      <p:sp>
        <p:nvSpPr>
          <p:cNvPr id="216070" name="Text Box 6"/>
          <p:cNvSpPr txBox="1">
            <a:spLocks noChangeArrowheads="1"/>
          </p:cNvSpPr>
          <p:nvPr/>
        </p:nvSpPr>
        <p:spPr bwMode="auto">
          <a:xfrm>
            <a:off x="763588" y="2144713"/>
            <a:ext cx="4733925" cy="3140075"/>
          </a:xfrm>
          <a:prstGeom prst="rect">
            <a:avLst/>
          </a:prstGeom>
          <a:noFill/>
          <a:ln w="9525">
            <a:noFill/>
            <a:miter lim="800000"/>
            <a:headEnd/>
            <a:tailEnd/>
          </a:ln>
          <a:effectLst/>
        </p:spPr>
        <p:txBody>
          <a:bodyPr>
            <a:spAutoFit/>
          </a:bodyPr>
          <a:lstStyle/>
          <a:p>
            <a:r>
              <a:rPr lang="en-US" sz="2000" b="1">
                <a:solidFill>
                  <a:srgbClr val="660033"/>
                </a:solidFill>
                <a:effectLst>
                  <a:outerShdw blurRad="38100" dist="38100" dir="2700000" algn="tl">
                    <a:srgbClr val="C0C0C0"/>
                  </a:outerShdw>
                </a:effectLst>
                <a:latin typeface="Trebuchet MS" pitchFamily="34" charset="0"/>
              </a:rPr>
              <a:t>We provide integrated Solutions for: </a:t>
            </a:r>
          </a:p>
          <a:p>
            <a:pPr lvl="1">
              <a:buFontTx/>
              <a:buBlip>
                <a:blip r:embed="rId2"/>
              </a:buBlip>
            </a:pPr>
            <a:r>
              <a:rPr lang="en-US" sz="2000" b="1">
                <a:solidFill>
                  <a:srgbClr val="0000CC"/>
                </a:solidFill>
                <a:effectLst>
                  <a:outerShdw blurRad="38100" dist="38100" dir="2700000" algn="tl">
                    <a:srgbClr val="C0C0C0"/>
                  </a:outerShdw>
                </a:effectLst>
                <a:latin typeface="Trebuchet MS" pitchFamily="34" charset="0"/>
              </a:rPr>
              <a:t>Commercial Houses/ Malls</a:t>
            </a:r>
          </a:p>
          <a:p>
            <a:pPr lvl="1">
              <a:buFontTx/>
              <a:buBlip>
                <a:blip r:embed="rId2"/>
              </a:buBlip>
            </a:pPr>
            <a:r>
              <a:rPr lang="en-US" sz="2000" b="1">
                <a:solidFill>
                  <a:srgbClr val="0000CC"/>
                </a:solidFill>
                <a:effectLst>
                  <a:outerShdw blurRad="38100" dist="38100" dir="2700000" algn="tl">
                    <a:srgbClr val="C0C0C0"/>
                  </a:outerShdw>
                </a:effectLst>
                <a:latin typeface="Trebuchet MS" pitchFamily="34" charset="0"/>
              </a:rPr>
              <a:t>Industrial establishments</a:t>
            </a:r>
          </a:p>
          <a:p>
            <a:pPr lvl="1">
              <a:buFontTx/>
              <a:buBlip>
                <a:blip r:embed="rId2"/>
              </a:buBlip>
            </a:pPr>
            <a:r>
              <a:rPr lang="en-US" sz="2000" b="1">
                <a:solidFill>
                  <a:srgbClr val="0000CC"/>
                </a:solidFill>
                <a:effectLst>
                  <a:outerShdw blurRad="38100" dist="38100" dir="2700000" algn="tl">
                    <a:srgbClr val="C0C0C0"/>
                  </a:outerShdw>
                </a:effectLst>
                <a:latin typeface="Trebuchet MS" pitchFamily="34" charset="0"/>
              </a:rPr>
              <a:t>Star Hotels/ Restaurants</a:t>
            </a:r>
          </a:p>
          <a:p>
            <a:pPr lvl="1">
              <a:buFontTx/>
              <a:buBlip>
                <a:blip r:embed="rId2"/>
              </a:buBlip>
            </a:pPr>
            <a:r>
              <a:rPr lang="en-US" sz="2000" b="1">
                <a:solidFill>
                  <a:srgbClr val="0000CC"/>
                </a:solidFill>
                <a:effectLst>
                  <a:outerShdw blurRad="38100" dist="38100" dir="2700000" algn="tl">
                    <a:srgbClr val="C0C0C0"/>
                  </a:outerShdw>
                </a:effectLst>
                <a:latin typeface="Trebuchet MS" pitchFamily="34" charset="0"/>
              </a:rPr>
              <a:t>Government facilities</a:t>
            </a:r>
          </a:p>
          <a:p>
            <a:pPr lvl="1">
              <a:buFontTx/>
              <a:buBlip>
                <a:blip r:embed="rId2"/>
              </a:buBlip>
            </a:pPr>
            <a:r>
              <a:rPr lang="en-US" sz="2000" b="1">
                <a:solidFill>
                  <a:srgbClr val="0000CC"/>
                </a:solidFill>
                <a:effectLst>
                  <a:outerShdw blurRad="38100" dist="38100" dir="2700000" algn="tl">
                    <a:srgbClr val="C0C0C0"/>
                  </a:outerShdw>
                </a:effectLst>
                <a:latin typeface="Trebuchet MS" pitchFamily="34" charset="0"/>
              </a:rPr>
              <a:t>Educational institutions</a:t>
            </a:r>
          </a:p>
          <a:p>
            <a:pPr lvl="1">
              <a:buFontTx/>
              <a:buBlip>
                <a:blip r:embed="rId2"/>
              </a:buBlip>
            </a:pPr>
            <a:r>
              <a:rPr lang="en-US" sz="2000" b="1">
                <a:solidFill>
                  <a:srgbClr val="0000CC"/>
                </a:solidFill>
                <a:effectLst>
                  <a:outerShdw blurRad="38100" dist="38100" dir="2700000" algn="tl">
                    <a:srgbClr val="C0C0C0"/>
                  </a:outerShdw>
                </a:effectLst>
                <a:latin typeface="Trebuchet MS" pitchFamily="34" charset="0"/>
              </a:rPr>
              <a:t>Law enforcement authorities</a:t>
            </a:r>
          </a:p>
          <a:p>
            <a:pPr lvl="1">
              <a:buFontTx/>
              <a:buBlip>
                <a:blip r:embed="rId2"/>
              </a:buBlip>
            </a:pPr>
            <a:r>
              <a:rPr lang="en-US" sz="2000" b="1">
                <a:solidFill>
                  <a:srgbClr val="0000CC"/>
                </a:solidFill>
                <a:effectLst>
                  <a:outerShdw blurRad="38100" dist="38100" dir="2700000" algn="tl">
                    <a:srgbClr val="C0C0C0"/>
                  </a:outerShdw>
                </a:effectLst>
                <a:latin typeface="Trebuchet MS" pitchFamily="34" charset="0"/>
              </a:rPr>
              <a:t>Prisons</a:t>
            </a:r>
          </a:p>
          <a:p>
            <a:pPr lvl="1">
              <a:buFontTx/>
              <a:buBlip>
                <a:blip r:embed="rId2"/>
              </a:buBlip>
            </a:pPr>
            <a:r>
              <a:rPr lang="en-US" sz="2000" b="1">
                <a:solidFill>
                  <a:srgbClr val="0000CC"/>
                </a:solidFill>
                <a:effectLst>
                  <a:outerShdw blurRad="38100" dist="38100" dir="2700000" algn="tl">
                    <a:srgbClr val="C0C0C0"/>
                  </a:outerShdw>
                </a:effectLst>
                <a:latin typeface="Trebuchet MS" pitchFamily="34" charset="0"/>
              </a:rPr>
              <a:t>Apartments/ Flats</a:t>
            </a:r>
          </a:p>
          <a:p>
            <a:pPr lvl="1">
              <a:buFontTx/>
              <a:buBlip>
                <a:blip r:embed="rId2"/>
              </a:buBlip>
            </a:pPr>
            <a:r>
              <a:rPr lang="en-US" sz="2000" b="1">
                <a:solidFill>
                  <a:srgbClr val="0000CC"/>
                </a:solidFill>
                <a:effectLst>
                  <a:outerShdw blurRad="38100" dist="38100" dir="2700000" algn="tl">
                    <a:srgbClr val="C0C0C0"/>
                  </a:outerShdw>
                </a:effectLst>
                <a:latin typeface="Trebuchet MS" pitchFamily="34" charset="0"/>
              </a:rPr>
              <a:t>Residential Houses/ Villas</a:t>
            </a:r>
            <a:endParaRPr lang="en-US" sz="2000" b="1">
              <a:solidFill>
                <a:srgbClr val="660033"/>
              </a:solidFill>
              <a:effectLst>
                <a:outerShdw blurRad="38100" dist="38100" dir="2700000" algn="tl">
                  <a:srgbClr val="C0C0C0"/>
                </a:outerShdw>
              </a:effectLst>
              <a:latin typeface="Trebuchet MS" pitchFamily="34" charset="0"/>
            </a:endParaRPr>
          </a:p>
        </p:txBody>
      </p:sp>
      <p:sp>
        <p:nvSpPr>
          <p:cNvPr id="216071" name="Text Box 7"/>
          <p:cNvSpPr txBox="1">
            <a:spLocks noChangeArrowheads="1"/>
          </p:cNvSpPr>
          <p:nvPr/>
        </p:nvSpPr>
        <p:spPr bwMode="auto">
          <a:xfrm>
            <a:off x="2030413" y="5434013"/>
            <a:ext cx="3852862" cy="396875"/>
          </a:xfrm>
          <a:prstGeom prst="rect">
            <a:avLst/>
          </a:prstGeom>
          <a:noFill/>
          <a:ln w="9525">
            <a:noFill/>
            <a:miter lim="800000"/>
            <a:headEnd/>
            <a:tailEnd/>
          </a:ln>
          <a:effectLst/>
        </p:spPr>
        <p:txBody>
          <a:bodyPr wrap="none">
            <a:spAutoFit/>
          </a:bodyPr>
          <a:lstStyle/>
          <a:p>
            <a:r>
              <a:rPr lang="en-US" sz="2000" b="1" i="1">
                <a:solidFill>
                  <a:srgbClr val="008000"/>
                </a:solidFill>
                <a:latin typeface="Trebuchet MS" pitchFamily="34" charset="0"/>
              </a:rPr>
              <a:t>Prevention is better than Cure</a:t>
            </a:r>
          </a:p>
        </p:txBody>
      </p:sp>
      <p:sp>
        <p:nvSpPr>
          <p:cNvPr id="216072" name="Line 8"/>
          <p:cNvSpPr>
            <a:spLocks noChangeShapeType="1"/>
          </p:cNvSpPr>
          <p:nvPr/>
        </p:nvSpPr>
        <p:spPr bwMode="auto">
          <a:xfrm flipV="1">
            <a:off x="674688" y="5230813"/>
            <a:ext cx="7766050" cy="44450"/>
          </a:xfrm>
          <a:prstGeom prst="line">
            <a:avLst/>
          </a:prstGeom>
          <a:noFill/>
          <a:ln w="12700">
            <a:solidFill>
              <a:srgbClr val="FF0000"/>
            </a:solidFill>
            <a:round/>
            <a:headEnd/>
            <a:tailEnd/>
          </a:ln>
          <a:effectLst/>
        </p:spPr>
        <p:txBody>
          <a:bodyPr/>
          <a:lstStyle/>
          <a:p>
            <a:endParaRPr lang="en-US"/>
          </a:p>
        </p:txBody>
      </p:sp>
      <p:sp>
        <p:nvSpPr>
          <p:cNvPr id="216073" name="Line 9"/>
          <p:cNvSpPr>
            <a:spLocks noChangeShapeType="1"/>
          </p:cNvSpPr>
          <p:nvPr/>
        </p:nvSpPr>
        <p:spPr bwMode="auto">
          <a:xfrm flipV="1">
            <a:off x="715963" y="5919788"/>
            <a:ext cx="7794625" cy="1587"/>
          </a:xfrm>
          <a:prstGeom prst="line">
            <a:avLst/>
          </a:prstGeom>
          <a:noFill/>
          <a:ln w="12700">
            <a:solidFill>
              <a:srgbClr val="FF0000"/>
            </a:solidFill>
            <a:round/>
            <a:headEnd/>
            <a:tailEnd/>
          </a:ln>
          <a:effectLst/>
        </p:spPr>
        <p:txBody>
          <a:bodyPr/>
          <a:lstStyle/>
          <a:p>
            <a:endParaRPr lang="en-US"/>
          </a:p>
        </p:txBody>
      </p:sp>
      <p:pic>
        <p:nvPicPr>
          <p:cNvPr id="216075" name="Picture 11" descr="BS7DJ3N91surveillance_cctv_solutions"/>
          <p:cNvPicPr>
            <a:picLocks noChangeAspect="1" noChangeArrowheads="1"/>
          </p:cNvPicPr>
          <p:nvPr/>
        </p:nvPicPr>
        <p:blipFill>
          <a:blip r:embed="rId3"/>
          <a:srcRect/>
          <a:stretch>
            <a:fillRect/>
          </a:stretch>
        </p:blipFill>
        <p:spPr bwMode="auto">
          <a:xfrm>
            <a:off x="5792788" y="2106613"/>
            <a:ext cx="2430462" cy="2897187"/>
          </a:xfrm>
          <a:prstGeom prst="rect">
            <a:avLst/>
          </a:prstGeom>
          <a:noFill/>
        </p:spPr>
      </p:pic>
      <p:sp>
        <p:nvSpPr>
          <p:cNvPr id="216078" name="Text Box 14"/>
          <p:cNvSpPr txBox="1">
            <a:spLocks noChangeArrowheads="1"/>
          </p:cNvSpPr>
          <p:nvPr/>
        </p:nvSpPr>
        <p:spPr bwMode="auto">
          <a:xfrm>
            <a:off x="7167563" y="6491288"/>
            <a:ext cx="1639887" cy="366712"/>
          </a:xfrm>
          <a:prstGeom prst="rect">
            <a:avLst/>
          </a:prstGeom>
          <a:noFill/>
          <a:ln w="9525">
            <a:noFill/>
            <a:miter lim="800000"/>
            <a:headEnd/>
            <a:tailEnd/>
          </a:ln>
          <a:effectLst/>
        </p:spPr>
        <p:txBody>
          <a:bodyPr>
            <a:spAutoFit/>
          </a:bodyPr>
          <a:lstStyle/>
          <a:p>
            <a:pPr>
              <a:spcBef>
                <a:spcPct val="50000"/>
              </a:spcBef>
            </a:pPr>
            <a:r>
              <a:rPr lang="en-US" b="1" i="1">
                <a:effectLst>
                  <a:outerShdw blurRad="38100" dist="38100" dir="2700000" algn="tl">
                    <a:srgbClr val="C0C0C0"/>
                  </a:outerShdw>
                </a:effectLst>
                <a:hlinkClick r:id="" action="ppaction://hlinkshowjump?jump=nextslide"/>
              </a:rPr>
              <a:t>Next Slide</a:t>
            </a:r>
            <a:endParaRPr lang="en-US" b="1" i="1">
              <a:effectLst>
                <a:outerShdw blurRad="38100" dist="38100" dir="2700000" algn="tl">
                  <a:srgbClr val="C0C0C0"/>
                </a:outerShdw>
              </a:effectLst>
            </a:endParaRPr>
          </a:p>
        </p:txBody>
      </p:sp>
      <p:sp>
        <p:nvSpPr>
          <p:cNvPr id="216079" name="Text Box 15"/>
          <p:cNvSpPr txBox="1">
            <a:spLocks noChangeArrowheads="1"/>
          </p:cNvSpPr>
          <p:nvPr/>
        </p:nvSpPr>
        <p:spPr bwMode="auto">
          <a:xfrm>
            <a:off x="444500" y="6491288"/>
            <a:ext cx="1758950" cy="366712"/>
          </a:xfrm>
          <a:prstGeom prst="rect">
            <a:avLst/>
          </a:prstGeom>
          <a:noFill/>
          <a:ln w="9525">
            <a:noFill/>
            <a:miter lim="800000"/>
            <a:headEnd/>
            <a:tailEnd/>
          </a:ln>
          <a:effectLst/>
        </p:spPr>
        <p:txBody>
          <a:bodyPr wrap="none">
            <a:spAutoFit/>
          </a:bodyPr>
          <a:lstStyle/>
          <a:p>
            <a:r>
              <a:rPr lang="en-US" b="1" i="1">
                <a:hlinkClick r:id="" action="ppaction://hlinkshowjump?jump=previousslide"/>
              </a:rPr>
              <a:t>Previous Slide</a:t>
            </a:r>
            <a:endParaRPr lang="en-US" b="1" i="1"/>
          </a:p>
        </p:txBody>
      </p:sp>
      <p:sp>
        <p:nvSpPr>
          <p:cNvPr id="216080" name="Text Box 16"/>
          <p:cNvSpPr txBox="1">
            <a:spLocks noChangeArrowheads="1"/>
          </p:cNvSpPr>
          <p:nvPr/>
        </p:nvSpPr>
        <p:spPr bwMode="auto">
          <a:xfrm>
            <a:off x="3813175" y="6583363"/>
            <a:ext cx="1130300" cy="274637"/>
          </a:xfrm>
          <a:prstGeom prst="rect">
            <a:avLst/>
          </a:prstGeom>
          <a:noFill/>
          <a:ln w="9525">
            <a:noFill/>
            <a:miter lim="800000"/>
            <a:headEnd/>
            <a:tailEnd/>
          </a:ln>
          <a:effectLst/>
        </p:spPr>
        <p:txBody>
          <a:bodyPr wrap="none">
            <a:spAutoFit/>
          </a:bodyPr>
          <a:lstStyle/>
          <a:p>
            <a:r>
              <a:rPr lang="en-US" sz="1200" b="1" i="1">
                <a:solidFill>
                  <a:srgbClr val="A50021"/>
                </a:solidFill>
                <a:effectLst>
                  <a:outerShdw blurRad="38100" dist="38100" dir="2700000" algn="tl">
                    <a:srgbClr val="C0C0C0"/>
                  </a:outerShdw>
                </a:effectLst>
                <a:hlinkClick r:id="rId4" action="ppaction://hlinksldjump"/>
              </a:rPr>
              <a:t>Back-2-index</a:t>
            </a:r>
            <a:endParaRPr lang="en-US" sz="1200" b="1" i="1">
              <a:solidFill>
                <a:srgbClr val="A50021"/>
              </a:solidFill>
              <a:effectLst>
                <a:outerShdw blurRad="38100" dist="38100" dir="2700000" algn="tl">
                  <a:srgbClr val="C0C0C0"/>
                </a:outerShdw>
              </a:effectLst>
            </a:endParaRPr>
          </a:p>
        </p:txBody>
      </p:sp>
      <p:pic>
        <p:nvPicPr>
          <p:cNvPr id="13" name="Picture 12"/>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572097" y="5819408"/>
            <a:ext cx="1200428" cy="658359"/>
          </a:xfrm>
          <a:prstGeom prst="rect">
            <a:avLst/>
          </a:prstGeom>
          <a:noFill/>
          <a:ln>
            <a:noFill/>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652463" y="452438"/>
            <a:ext cx="1543050" cy="819150"/>
          </a:xfrm>
        </p:spPr>
        <p:txBody>
          <a:bodyPr/>
          <a:lstStyle/>
          <a:p>
            <a:pPr algn="l"/>
            <a:r>
              <a:rPr lang="en-US" sz="2800" b="1" u="sng">
                <a:solidFill>
                  <a:srgbClr val="FF3300"/>
                </a:solidFill>
                <a:effectLst>
                  <a:outerShdw blurRad="38100" dist="38100" dir="2700000" algn="tl">
                    <a:srgbClr val="C0C0C0"/>
                  </a:outerShdw>
                </a:effectLst>
                <a:latin typeface="Trebuchet MS" pitchFamily="34" charset="0"/>
              </a:rPr>
              <a:t>CCTV:</a:t>
            </a:r>
          </a:p>
        </p:txBody>
      </p:sp>
      <p:sp>
        <p:nvSpPr>
          <p:cNvPr id="130051" name="Rectangle 3"/>
          <p:cNvSpPr>
            <a:spLocks noGrp="1" noChangeArrowheads="1"/>
          </p:cNvSpPr>
          <p:nvPr>
            <p:ph type="body" idx="1"/>
          </p:nvPr>
        </p:nvSpPr>
        <p:spPr>
          <a:xfrm>
            <a:off x="357188" y="1268413"/>
            <a:ext cx="8313737" cy="2824162"/>
          </a:xfrm>
        </p:spPr>
        <p:txBody>
          <a:bodyPr/>
          <a:lstStyle/>
          <a:p>
            <a:r>
              <a:rPr lang="en-US" sz="2400">
                <a:latin typeface="Trebuchet MS" pitchFamily="34" charset="0"/>
              </a:rPr>
              <a:t>Closed Circuit Television. A television system used for private purposes and not for public or general broadcast. </a:t>
            </a:r>
          </a:p>
          <a:p>
            <a:r>
              <a:rPr lang="en-US" sz="2400">
                <a:latin typeface="Trebuchet MS" pitchFamily="34" charset="0"/>
              </a:rPr>
              <a:t>A video monitoring and security system used to provide continuous traffic monitoring by the facility operator along the length of the facility and particularly at points of entry and tolling locations.</a:t>
            </a:r>
            <a:br>
              <a:rPr lang="en-US" sz="2400">
                <a:latin typeface="Trebuchet MS" pitchFamily="34" charset="0"/>
              </a:rPr>
            </a:br>
            <a:endParaRPr lang="en-US" sz="2400">
              <a:latin typeface="Trebuchet MS" pitchFamily="34" charset="0"/>
            </a:endParaRPr>
          </a:p>
        </p:txBody>
      </p:sp>
      <p:pic>
        <p:nvPicPr>
          <p:cNvPr id="130053" name="Picture 5"/>
          <p:cNvPicPr>
            <a:picLocks noChangeAspect="1" noChangeArrowheads="1"/>
          </p:cNvPicPr>
          <p:nvPr/>
        </p:nvPicPr>
        <p:blipFill>
          <a:blip r:embed="rId2"/>
          <a:srcRect/>
          <a:stretch>
            <a:fillRect/>
          </a:stretch>
        </p:blipFill>
        <p:spPr bwMode="auto">
          <a:xfrm>
            <a:off x="812800" y="3963988"/>
            <a:ext cx="6350000" cy="2700337"/>
          </a:xfrm>
          <a:prstGeom prst="rect">
            <a:avLst/>
          </a:prstGeom>
          <a:noFill/>
        </p:spPr>
      </p:pic>
      <p:sp>
        <p:nvSpPr>
          <p:cNvPr id="130055" name="Text Box 7"/>
          <p:cNvSpPr txBox="1">
            <a:spLocks noChangeArrowheads="1"/>
          </p:cNvSpPr>
          <p:nvPr/>
        </p:nvSpPr>
        <p:spPr bwMode="auto">
          <a:xfrm>
            <a:off x="7285038" y="6491288"/>
            <a:ext cx="1639887" cy="366712"/>
          </a:xfrm>
          <a:prstGeom prst="rect">
            <a:avLst/>
          </a:prstGeom>
          <a:noFill/>
          <a:ln w="9525">
            <a:noFill/>
            <a:miter lim="800000"/>
            <a:headEnd/>
            <a:tailEnd/>
          </a:ln>
          <a:effectLst/>
        </p:spPr>
        <p:txBody>
          <a:bodyPr>
            <a:spAutoFit/>
          </a:bodyPr>
          <a:lstStyle/>
          <a:p>
            <a:pPr>
              <a:spcBef>
                <a:spcPct val="50000"/>
              </a:spcBef>
            </a:pPr>
            <a:r>
              <a:rPr lang="en-US" b="1" i="1">
                <a:effectLst>
                  <a:outerShdw blurRad="38100" dist="38100" dir="2700000" algn="tl">
                    <a:srgbClr val="C0C0C0"/>
                  </a:outerShdw>
                </a:effectLst>
                <a:hlinkClick r:id="" action="ppaction://hlinkshowjump?jump=nextslide"/>
              </a:rPr>
              <a:t>Next Slide</a:t>
            </a:r>
            <a:endParaRPr lang="en-US" b="1" i="1">
              <a:effectLst>
                <a:outerShdw blurRad="38100" dist="38100" dir="2700000" algn="tl">
                  <a:srgbClr val="C0C0C0"/>
                </a:outerShdw>
              </a:effectLst>
            </a:endParaRPr>
          </a:p>
        </p:txBody>
      </p:sp>
      <p:sp>
        <p:nvSpPr>
          <p:cNvPr id="130056" name="Text Box 8"/>
          <p:cNvSpPr txBox="1">
            <a:spLocks noChangeArrowheads="1"/>
          </p:cNvSpPr>
          <p:nvPr/>
        </p:nvSpPr>
        <p:spPr bwMode="auto">
          <a:xfrm>
            <a:off x="415925" y="6491288"/>
            <a:ext cx="1758950" cy="366712"/>
          </a:xfrm>
          <a:prstGeom prst="rect">
            <a:avLst/>
          </a:prstGeom>
          <a:noFill/>
          <a:ln w="9525">
            <a:noFill/>
            <a:miter lim="800000"/>
            <a:headEnd/>
            <a:tailEnd/>
          </a:ln>
          <a:effectLst/>
        </p:spPr>
        <p:txBody>
          <a:bodyPr wrap="none">
            <a:spAutoFit/>
          </a:bodyPr>
          <a:lstStyle/>
          <a:p>
            <a:r>
              <a:rPr lang="en-US" b="1" i="1">
                <a:hlinkClick r:id="" action="ppaction://hlinkshowjump?jump=previousslide"/>
              </a:rPr>
              <a:t>Previous Slide</a:t>
            </a:r>
            <a:endParaRPr lang="en-US" b="1" i="1"/>
          </a:p>
        </p:txBody>
      </p:sp>
      <p:sp>
        <p:nvSpPr>
          <p:cNvPr id="130057" name="Text Box 9"/>
          <p:cNvSpPr txBox="1">
            <a:spLocks noChangeArrowheads="1"/>
          </p:cNvSpPr>
          <p:nvPr/>
        </p:nvSpPr>
        <p:spPr bwMode="auto">
          <a:xfrm>
            <a:off x="3813175" y="6583363"/>
            <a:ext cx="1130300" cy="274637"/>
          </a:xfrm>
          <a:prstGeom prst="rect">
            <a:avLst/>
          </a:prstGeom>
          <a:noFill/>
          <a:ln w="9525">
            <a:noFill/>
            <a:miter lim="800000"/>
            <a:headEnd/>
            <a:tailEnd/>
          </a:ln>
          <a:effectLst/>
        </p:spPr>
        <p:txBody>
          <a:bodyPr wrap="none">
            <a:spAutoFit/>
          </a:bodyPr>
          <a:lstStyle/>
          <a:p>
            <a:r>
              <a:rPr lang="en-US" sz="1200" b="1" i="1">
                <a:solidFill>
                  <a:srgbClr val="A50021"/>
                </a:solidFill>
                <a:effectLst>
                  <a:outerShdw blurRad="38100" dist="38100" dir="2700000" algn="tl">
                    <a:srgbClr val="C0C0C0"/>
                  </a:outerShdw>
                </a:effectLst>
                <a:hlinkClick r:id="rId3" action="ppaction://hlinksldjump"/>
              </a:rPr>
              <a:t>Back-2-index</a:t>
            </a:r>
            <a:endParaRPr lang="en-US" sz="1200" b="1" i="1">
              <a:solidFill>
                <a:srgbClr val="A50021"/>
              </a:solidFill>
              <a:effectLst>
                <a:outerShdw blurRad="38100" dist="38100" dir="2700000" algn="tl">
                  <a:srgbClr val="C0C0C0"/>
                </a:outerShdw>
              </a:effectLst>
            </a:endParaRPr>
          </a:p>
        </p:txBody>
      </p:sp>
      <p:pic>
        <p:nvPicPr>
          <p:cNvPr id="9" name="Picture 8"/>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578447" y="5629835"/>
            <a:ext cx="1200428" cy="658359"/>
          </a:xfrm>
          <a:prstGeom prst="rect">
            <a:avLst/>
          </a:prstGeom>
          <a:noFill/>
          <a:ln>
            <a:noFill/>
          </a:ln>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577850" y="452438"/>
            <a:ext cx="2973388" cy="889000"/>
          </a:xfrm>
        </p:spPr>
        <p:txBody>
          <a:bodyPr/>
          <a:lstStyle/>
          <a:p>
            <a:pPr algn="l"/>
            <a:r>
              <a:rPr lang="en-US" sz="2800" b="1" u="sng">
                <a:solidFill>
                  <a:srgbClr val="FF3300"/>
                </a:solidFill>
                <a:effectLst>
                  <a:outerShdw blurRad="38100" dist="38100" dir="2700000" algn="tl">
                    <a:srgbClr val="C0C0C0"/>
                  </a:outerShdw>
                </a:effectLst>
                <a:latin typeface="Trebuchet MS" pitchFamily="34" charset="0"/>
              </a:rPr>
              <a:t>Types Of CCTV</a:t>
            </a:r>
          </a:p>
        </p:txBody>
      </p:sp>
      <p:sp>
        <p:nvSpPr>
          <p:cNvPr id="132099" name="Rectangle 3"/>
          <p:cNvSpPr>
            <a:spLocks noGrp="1" noChangeArrowheads="1"/>
          </p:cNvSpPr>
          <p:nvPr>
            <p:ph type="body" idx="1"/>
          </p:nvPr>
        </p:nvSpPr>
        <p:spPr>
          <a:xfrm>
            <a:off x="557213" y="1220788"/>
            <a:ext cx="3038475" cy="4300537"/>
          </a:xfrm>
        </p:spPr>
        <p:txBody>
          <a:bodyPr/>
          <a:lstStyle/>
          <a:p>
            <a:pPr>
              <a:buFontTx/>
              <a:buNone/>
            </a:pPr>
            <a:r>
              <a:rPr lang="en-US" sz="2800" u="sng">
                <a:effectLst>
                  <a:outerShdw blurRad="38100" dist="38100" dir="2700000" algn="tl">
                    <a:srgbClr val="C0C0C0"/>
                  </a:outerShdw>
                </a:effectLst>
                <a:latin typeface="Trebuchet MS" pitchFamily="34" charset="0"/>
              </a:rPr>
              <a:t>Cameras:</a:t>
            </a:r>
          </a:p>
          <a:p>
            <a:r>
              <a:rPr lang="en-US" sz="2400">
                <a:solidFill>
                  <a:schemeClr val="tx2"/>
                </a:solidFill>
                <a:latin typeface="Trebuchet MS" pitchFamily="34" charset="0"/>
              </a:rPr>
              <a:t>Dome cameras </a:t>
            </a:r>
          </a:p>
          <a:p>
            <a:r>
              <a:rPr lang="en-US" sz="2400">
                <a:solidFill>
                  <a:schemeClr val="tx2"/>
                </a:solidFill>
                <a:latin typeface="Trebuchet MS" pitchFamily="34" charset="0"/>
              </a:rPr>
              <a:t>Wall cameras </a:t>
            </a:r>
          </a:p>
          <a:p>
            <a:r>
              <a:rPr lang="en-US" sz="2400">
                <a:solidFill>
                  <a:schemeClr val="tx2"/>
                </a:solidFill>
                <a:latin typeface="Trebuchet MS" pitchFamily="34" charset="0"/>
              </a:rPr>
              <a:t>Hidden cameras </a:t>
            </a:r>
          </a:p>
          <a:p>
            <a:r>
              <a:rPr lang="en-US" sz="2400">
                <a:solidFill>
                  <a:schemeClr val="tx2"/>
                </a:solidFill>
                <a:latin typeface="Trebuchet MS" pitchFamily="34" charset="0"/>
              </a:rPr>
              <a:t>IR Camera</a:t>
            </a:r>
          </a:p>
          <a:p>
            <a:r>
              <a:rPr lang="en-US" sz="2400">
                <a:solidFill>
                  <a:schemeClr val="tx2"/>
                </a:solidFill>
                <a:latin typeface="Trebuchet MS" pitchFamily="34" charset="0"/>
              </a:rPr>
              <a:t>Mini Cams</a:t>
            </a:r>
          </a:p>
          <a:p>
            <a:r>
              <a:rPr lang="en-US" sz="2400">
                <a:solidFill>
                  <a:schemeClr val="tx2"/>
                </a:solidFill>
                <a:latin typeface="Trebuchet MS" pitchFamily="34" charset="0"/>
              </a:rPr>
              <a:t>Body Type Came</a:t>
            </a:r>
          </a:p>
          <a:p>
            <a:r>
              <a:rPr lang="en-US" sz="2400" b="1">
                <a:solidFill>
                  <a:schemeClr val="tx2"/>
                </a:solidFill>
                <a:latin typeface="Trebuchet MS" pitchFamily="34" charset="0"/>
              </a:rPr>
              <a:t>IP Cameras</a:t>
            </a:r>
          </a:p>
          <a:p>
            <a:r>
              <a:rPr lang="en-US" sz="2400" b="1">
                <a:solidFill>
                  <a:schemeClr val="tx2"/>
                </a:solidFill>
                <a:latin typeface="Trebuchet MS" pitchFamily="34" charset="0"/>
              </a:rPr>
              <a:t>Zoom Cam</a:t>
            </a:r>
            <a:endParaRPr lang="en-US" sz="2400">
              <a:solidFill>
                <a:schemeClr val="tx2"/>
              </a:solidFill>
              <a:latin typeface="Trebuchet MS" pitchFamily="34" charset="0"/>
            </a:endParaRPr>
          </a:p>
          <a:p>
            <a:endParaRPr lang="en-US" sz="2400">
              <a:solidFill>
                <a:schemeClr val="tx2"/>
              </a:solidFill>
              <a:latin typeface="Trebuchet MS" pitchFamily="34" charset="0"/>
            </a:endParaRPr>
          </a:p>
          <a:p>
            <a:endParaRPr lang="en-US" sz="2400">
              <a:solidFill>
                <a:schemeClr val="tx2"/>
              </a:solidFill>
              <a:latin typeface="Trebuchet MS" pitchFamily="34" charset="0"/>
            </a:endParaRPr>
          </a:p>
        </p:txBody>
      </p:sp>
      <p:pic>
        <p:nvPicPr>
          <p:cNvPr id="132102" name="Picture 6" descr="cam1"/>
          <p:cNvPicPr>
            <a:picLocks noChangeAspect="1" noChangeArrowheads="1"/>
          </p:cNvPicPr>
          <p:nvPr/>
        </p:nvPicPr>
        <p:blipFill>
          <a:blip r:embed="rId2"/>
          <a:srcRect/>
          <a:stretch>
            <a:fillRect/>
          </a:stretch>
        </p:blipFill>
        <p:spPr bwMode="auto">
          <a:xfrm>
            <a:off x="3500438" y="706438"/>
            <a:ext cx="819150" cy="1000125"/>
          </a:xfrm>
          <a:prstGeom prst="rect">
            <a:avLst/>
          </a:prstGeom>
          <a:noFill/>
        </p:spPr>
      </p:pic>
      <p:sp>
        <p:nvSpPr>
          <p:cNvPr id="132103" name="Text Box 7"/>
          <p:cNvSpPr txBox="1">
            <a:spLocks noChangeArrowheads="1"/>
          </p:cNvSpPr>
          <p:nvPr/>
        </p:nvSpPr>
        <p:spPr bwMode="auto">
          <a:xfrm>
            <a:off x="3184525" y="1770063"/>
            <a:ext cx="1682750" cy="366712"/>
          </a:xfrm>
          <a:prstGeom prst="rect">
            <a:avLst/>
          </a:prstGeom>
          <a:noFill/>
          <a:ln w="9525">
            <a:noFill/>
            <a:miter lim="800000"/>
            <a:headEnd/>
            <a:tailEnd/>
          </a:ln>
          <a:effectLst/>
        </p:spPr>
        <p:txBody>
          <a:bodyPr wrap="none">
            <a:spAutoFit/>
          </a:bodyPr>
          <a:lstStyle/>
          <a:p>
            <a:r>
              <a:rPr lang="en-US" b="1">
                <a:solidFill>
                  <a:srgbClr val="FF3300"/>
                </a:solidFill>
              </a:rPr>
              <a:t>Dome camera</a:t>
            </a:r>
          </a:p>
        </p:txBody>
      </p:sp>
      <p:pic>
        <p:nvPicPr>
          <p:cNvPr id="132104" name="Picture 8" descr="cam2"/>
          <p:cNvPicPr>
            <a:picLocks noChangeAspect="1" noChangeArrowheads="1"/>
          </p:cNvPicPr>
          <p:nvPr/>
        </p:nvPicPr>
        <p:blipFill>
          <a:blip r:embed="rId3"/>
          <a:srcRect/>
          <a:stretch>
            <a:fillRect/>
          </a:stretch>
        </p:blipFill>
        <p:spPr bwMode="auto">
          <a:xfrm>
            <a:off x="5568950" y="663575"/>
            <a:ext cx="819150" cy="1000125"/>
          </a:xfrm>
          <a:prstGeom prst="rect">
            <a:avLst/>
          </a:prstGeom>
          <a:noFill/>
        </p:spPr>
      </p:pic>
      <p:pic>
        <p:nvPicPr>
          <p:cNvPr id="132105" name="Picture 9" descr="cam21"/>
          <p:cNvPicPr>
            <a:picLocks noChangeAspect="1" noChangeArrowheads="1"/>
          </p:cNvPicPr>
          <p:nvPr/>
        </p:nvPicPr>
        <p:blipFill>
          <a:blip r:embed="rId4"/>
          <a:srcRect/>
          <a:stretch>
            <a:fillRect/>
          </a:stretch>
        </p:blipFill>
        <p:spPr bwMode="auto">
          <a:xfrm>
            <a:off x="6513513" y="393700"/>
            <a:ext cx="1992312" cy="1103313"/>
          </a:xfrm>
          <a:prstGeom prst="rect">
            <a:avLst/>
          </a:prstGeom>
          <a:noFill/>
        </p:spPr>
      </p:pic>
      <p:pic>
        <p:nvPicPr>
          <p:cNvPr id="132106" name="Picture 10" descr="cam22"/>
          <p:cNvPicPr>
            <a:picLocks noChangeAspect="1" noChangeArrowheads="1"/>
          </p:cNvPicPr>
          <p:nvPr/>
        </p:nvPicPr>
        <p:blipFill>
          <a:blip r:embed="rId5"/>
          <a:srcRect/>
          <a:stretch>
            <a:fillRect/>
          </a:stretch>
        </p:blipFill>
        <p:spPr bwMode="auto">
          <a:xfrm>
            <a:off x="7623175" y="1414463"/>
            <a:ext cx="1270000" cy="1270000"/>
          </a:xfrm>
          <a:prstGeom prst="rect">
            <a:avLst/>
          </a:prstGeom>
          <a:noFill/>
        </p:spPr>
      </p:pic>
      <p:sp>
        <p:nvSpPr>
          <p:cNvPr id="132107" name="Text Box 11"/>
          <p:cNvSpPr txBox="1">
            <a:spLocks noChangeArrowheads="1"/>
          </p:cNvSpPr>
          <p:nvPr/>
        </p:nvSpPr>
        <p:spPr bwMode="auto">
          <a:xfrm>
            <a:off x="5902325" y="1757363"/>
            <a:ext cx="1644650" cy="366712"/>
          </a:xfrm>
          <a:prstGeom prst="rect">
            <a:avLst/>
          </a:prstGeom>
          <a:noFill/>
          <a:ln w="9525">
            <a:noFill/>
            <a:miter lim="800000"/>
            <a:headEnd/>
            <a:tailEnd/>
          </a:ln>
          <a:effectLst/>
        </p:spPr>
        <p:txBody>
          <a:bodyPr wrap="none">
            <a:spAutoFit/>
          </a:bodyPr>
          <a:lstStyle/>
          <a:p>
            <a:r>
              <a:rPr lang="en-US" b="1">
                <a:solidFill>
                  <a:srgbClr val="FF3300"/>
                </a:solidFill>
              </a:rPr>
              <a:t>Wall cameras</a:t>
            </a:r>
          </a:p>
        </p:txBody>
      </p:sp>
      <p:pic>
        <p:nvPicPr>
          <p:cNvPr id="132108" name="Picture 12" descr="cam31"/>
          <p:cNvPicPr>
            <a:picLocks noChangeAspect="1" noChangeArrowheads="1"/>
          </p:cNvPicPr>
          <p:nvPr/>
        </p:nvPicPr>
        <p:blipFill>
          <a:blip r:embed="rId6"/>
          <a:srcRect/>
          <a:stretch>
            <a:fillRect/>
          </a:stretch>
        </p:blipFill>
        <p:spPr bwMode="auto">
          <a:xfrm>
            <a:off x="3817938" y="2387600"/>
            <a:ext cx="3111500" cy="1828800"/>
          </a:xfrm>
          <a:prstGeom prst="rect">
            <a:avLst/>
          </a:prstGeom>
          <a:noFill/>
        </p:spPr>
      </p:pic>
      <p:pic>
        <p:nvPicPr>
          <p:cNvPr id="132109" name="Picture 13" descr="cam32"/>
          <p:cNvPicPr>
            <a:picLocks noChangeAspect="1" noChangeArrowheads="1"/>
          </p:cNvPicPr>
          <p:nvPr/>
        </p:nvPicPr>
        <p:blipFill>
          <a:blip r:embed="rId7"/>
          <a:srcRect/>
          <a:stretch>
            <a:fillRect/>
          </a:stretch>
        </p:blipFill>
        <p:spPr bwMode="auto">
          <a:xfrm>
            <a:off x="7215188" y="3146425"/>
            <a:ext cx="1270000" cy="1270000"/>
          </a:xfrm>
          <a:prstGeom prst="rect">
            <a:avLst/>
          </a:prstGeom>
          <a:noFill/>
        </p:spPr>
      </p:pic>
      <p:sp>
        <p:nvSpPr>
          <p:cNvPr id="132110" name="Text Box 14"/>
          <p:cNvSpPr txBox="1">
            <a:spLocks noChangeArrowheads="1"/>
          </p:cNvSpPr>
          <p:nvPr/>
        </p:nvSpPr>
        <p:spPr bwMode="auto">
          <a:xfrm>
            <a:off x="5211763" y="4121150"/>
            <a:ext cx="1949450" cy="366713"/>
          </a:xfrm>
          <a:prstGeom prst="rect">
            <a:avLst/>
          </a:prstGeom>
          <a:noFill/>
          <a:ln w="9525">
            <a:noFill/>
            <a:miter lim="800000"/>
            <a:headEnd/>
            <a:tailEnd/>
          </a:ln>
          <a:effectLst/>
        </p:spPr>
        <p:txBody>
          <a:bodyPr wrap="none">
            <a:spAutoFit/>
          </a:bodyPr>
          <a:lstStyle/>
          <a:p>
            <a:r>
              <a:rPr lang="en-US" b="1">
                <a:solidFill>
                  <a:srgbClr val="FF3300"/>
                </a:solidFill>
              </a:rPr>
              <a:t>Hidden cameras</a:t>
            </a:r>
          </a:p>
        </p:txBody>
      </p:sp>
      <p:pic>
        <p:nvPicPr>
          <p:cNvPr id="132112" name="Picture 16" descr="See full size image">
            <a:hlinkClick r:id="rId8"/>
          </p:cNvPr>
          <p:cNvPicPr>
            <a:picLocks noChangeAspect="1" noChangeArrowheads="1"/>
          </p:cNvPicPr>
          <p:nvPr/>
        </p:nvPicPr>
        <p:blipFill>
          <a:blip r:embed="rId9"/>
          <a:srcRect/>
          <a:stretch>
            <a:fillRect/>
          </a:stretch>
        </p:blipFill>
        <p:spPr bwMode="auto">
          <a:xfrm>
            <a:off x="4314825" y="755650"/>
            <a:ext cx="669925" cy="930275"/>
          </a:xfrm>
          <a:prstGeom prst="rect">
            <a:avLst/>
          </a:prstGeom>
          <a:noFill/>
        </p:spPr>
      </p:pic>
      <p:pic>
        <p:nvPicPr>
          <p:cNvPr id="132114" name="Picture 18" descr="surveillance"/>
          <p:cNvPicPr>
            <a:picLocks noChangeAspect="1" noChangeArrowheads="1"/>
          </p:cNvPicPr>
          <p:nvPr/>
        </p:nvPicPr>
        <p:blipFill>
          <a:blip r:embed="rId10"/>
          <a:srcRect/>
          <a:stretch>
            <a:fillRect/>
          </a:stretch>
        </p:blipFill>
        <p:spPr bwMode="auto">
          <a:xfrm>
            <a:off x="3529013" y="4392613"/>
            <a:ext cx="2146300" cy="2146300"/>
          </a:xfrm>
          <a:prstGeom prst="rect">
            <a:avLst/>
          </a:prstGeom>
          <a:noFill/>
        </p:spPr>
      </p:pic>
      <p:pic>
        <p:nvPicPr>
          <p:cNvPr id="132116" name="Picture 20" descr="See full size image">
            <a:hlinkClick r:id="rId11"/>
          </p:cNvPr>
          <p:cNvPicPr>
            <a:picLocks noChangeAspect="1" noChangeArrowheads="1"/>
          </p:cNvPicPr>
          <p:nvPr/>
        </p:nvPicPr>
        <p:blipFill>
          <a:blip r:embed="rId12"/>
          <a:srcRect/>
          <a:stretch>
            <a:fillRect/>
          </a:stretch>
        </p:blipFill>
        <p:spPr bwMode="auto">
          <a:xfrm>
            <a:off x="6902450" y="4483100"/>
            <a:ext cx="1978025" cy="1647825"/>
          </a:xfrm>
          <a:prstGeom prst="rect">
            <a:avLst/>
          </a:prstGeom>
          <a:noFill/>
        </p:spPr>
      </p:pic>
      <p:sp>
        <p:nvSpPr>
          <p:cNvPr id="132118" name="Text Box 22"/>
          <p:cNvSpPr txBox="1">
            <a:spLocks noChangeArrowheads="1"/>
          </p:cNvSpPr>
          <p:nvPr/>
        </p:nvSpPr>
        <p:spPr bwMode="auto">
          <a:xfrm>
            <a:off x="7153275" y="6491288"/>
            <a:ext cx="1639888" cy="366712"/>
          </a:xfrm>
          <a:prstGeom prst="rect">
            <a:avLst/>
          </a:prstGeom>
          <a:noFill/>
          <a:ln w="9525">
            <a:noFill/>
            <a:miter lim="800000"/>
            <a:headEnd/>
            <a:tailEnd/>
          </a:ln>
          <a:effectLst/>
        </p:spPr>
        <p:txBody>
          <a:bodyPr>
            <a:spAutoFit/>
          </a:bodyPr>
          <a:lstStyle/>
          <a:p>
            <a:pPr>
              <a:spcBef>
                <a:spcPct val="50000"/>
              </a:spcBef>
            </a:pPr>
            <a:r>
              <a:rPr lang="en-US" b="1" i="1">
                <a:effectLst>
                  <a:outerShdw blurRad="38100" dist="38100" dir="2700000" algn="tl">
                    <a:srgbClr val="C0C0C0"/>
                  </a:outerShdw>
                </a:effectLst>
                <a:hlinkClick r:id="" action="ppaction://hlinkshowjump?jump=nextslide"/>
              </a:rPr>
              <a:t>Next Slide</a:t>
            </a:r>
            <a:endParaRPr lang="en-US" b="1" i="1">
              <a:effectLst>
                <a:outerShdw blurRad="38100" dist="38100" dir="2700000" algn="tl">
                  <a:srgbClr val="C0C0C0"/>
                </a:outerShdw>
              </a:effectLst>
            </a:endParaRPr>
          </a:p>
        </p:txBody>
      </p:sp>
      <p:sp>
        <p:nvSpPr>
          <p:cNvPr id="132119" name="Text Box 23"/>
          <p:cNvSpPr txBox="1">
            <a:spLocks noChangeArrowheads="1"/>
          </p:cNvSpPr>
          <p:nvPr/>
        </p:nvSpPr>
        <p:spPr bwMode="auto">
          <a:xfrm>
            <a:off x="501650" y="6491288"/>
            <a:ext cx="1758950" cy="366712"/>
          </a:xfrm>
          <a:prstGeom prst="rect">
            <a:avLst/>
          </a:prstGeom>
          <a:noFill/>
          <a:ln w="9525">
            <a:noFill/>
            <a:miter lim="800000"/>
            <a:headEnd/>
            <a:tailEnd/>
          </a:ln>
          <a:effectLst/>
        </p:spPr>
        <p:txBody>
          <a:bodyPr wrap="none">
            <a:spAutoFit/>
          </a:bodyPr>
          <a:lstStyle/>
          <a:p>
            <a:r>
              <a:rPr lang="en-US" b="1" i="1">
                <a:hlinkClick r:id="" action="ppaction://hlinkshowjump?jump=previousslide"/>
              </a:rPr>
              <a:t>Previous Slide</a:t>
            </a:r>
            <a:endParaRPr lang="en-US" b="1" i="1"/>
          </a:p>
        </p:txBody>
      </p:sp>
      <p:sp>
        <p:nvSpPr>
          <p:cNvPr id="132120" name="Text Box 24"/>
          <p:cNvSpPr txBox="1">
            <a:spLocks noChangeArrowheads="1"/>
          </p:cNvSpPr>
          <p:nvPr/>
        </p:nvSpPr>
        <p:spPr bwMode="auto">
          <a:xfrm>
            <a:off x="3813175" y="6583363"/>
            <a:ext cx="1130300" cy="274637"/>
          </a:xfrm>
          <a:prstGeom prst="rect">
            <a:avLst/>
          </a:prstGeom>
          <a:noFill/>
          <a:ln w="9525">
            <a:noFill/>
            <a:miter lim="800000"/>
            <a:headEnd/>
            <a:tailEnd/>
          </a:ln>
          <a:effectLst/>
        </p:spPr>
        <p:txBody>
          <a:bodyPr wrap="none">
            <a:spAutoFit/>
          </a:bodyPr>
          <a:lstStyle/>
          <a:p>
            <a:r>
              <a:rPr lang="en-US" sz="1200" b="1" i="1">
                <a:solidFill>
                  <a:srgbClr val="A50021"/>
                </a:solidFill>
                <a:effectLst>
                  <a:outerShdw blurRad="38100" dist="38100" dir="2700000" algn="tl">
                    <a:srgbClr val="C0C0C0"/>
                  </a:outerShdw>
                </a:effectLst>
                <a:hlinkClick r:id="rId13" action="ppaction://hlinksldjump"/>
              </a:rPr>
              <a:t>Back-2-index</a:t>
            </a:r>
            <a:endParaRPr lang="en-US" sz="1200" b="1" i="1">
              <a:solidFill>
                <a:srgbClr val="A50021"/>
              </a:solidFill>
              <a:effectLst>
                <a:outerShdw blurRad="38100" dist="38100" dir="2700000" algn="tl">
                  <a:srgbClr val="C0C0C0"/>
                </a:outerShdw>
              </a:effectLst>
            </a:endParaRPr>
          </a:p>
        </p:txBody>
      </p:sp>
      <p:pic>
        <p:nvPicPr>
          <p:cNvPr id="20" name="Picture 19"/>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7578447" y="5801745"/>
            <a:ext cx="1200428" cy="658359"/>
          </a:xfrm>
          <a:prstGeom prst="rect">
            <a:avLst/>
          </a:prstGeom>
          <a:noFill/>
          <a:ln>
            <a:noFill/>
          </a:ln>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2" name="AutoShape 4"/>
          <p:cNvSpPr>
            <a:spLocks noChangeArrowheads="1"/>
          </p:cNvSpPr>
          <p:nvPr/>
        </p:nvSpPr>
        <p:spPr bwMode="auto">
          <a:xfrm>
            <a:off x="608013" y="635000"/>
            <a:ext cx="3394075" cy="776288"/>
          </a:xfrm>
          <a:prstGeom prst="roundRect">
            <a:avLst>
              <a:gd name="adj" fmla="val 21667"/>
            </a:avLst>
          </a:prstGeom>
          <a:noFill/>
          <a:ln w="9525">
            <a:noFill/>
            <a:round/>
            <a:headEnd/>
            <a:tailEnd/>
          </a:ln>
          <a:effectLst/>
        </p:spPr>
        <p:txBody>
          <a:bodyPr anchor="b"/>
          <a:lstStyle/>
          <a:p>
            <a:r>
              <a:rPr lang="en-US" sz="2800" b="1" u="sng">
                <a:solidFill>
                  <a:srgbClr val="0000CC"/>
                </a:solidFill>
                <a:effectLst>
                  <a:outerShdw blurRad="38100" dist="38100" dir="2700000" algn="tl">
                    <a:srgbClr val="C0C0C0"/>
                  </a:outerShdw>
                </a:effectLst>
                <a:latin typeface="Trebuchet MS" pitchFamily="34" charset="0"/>
              </a:rPr>
              <a:t>IR &amp; IP Cameras</a:t>
            </a:r>
          </a:p>
        </p:txBody>
      </p:sp>
      <p:pic>
        <p:nvPicPr>
          <p:cNvPr id="217093" name="Picture 5" descr="Super quality">
            <a:hlinkClick r:id="rId2" tooltip="&quot;Mini Cam - Low light .003lux and colour&quot;"/>
          </p:cNvPr>
          <p:cNvPicPr>
            <a:picLocks noChangeAspect="1" noChangeArrowheads="1"/>
          </p:cNvPicPr>
          <p:nvPr/>
        </p:nvPicPr>
        <p:blipFill>
          <a:blip r:embed="rId3"/>
          <a:srcRect/>
          <a:stretch>
            <a:fillRect/>
          </a:stretch>
        </p:blipFill>
        <p:spPr bwMode="auto">
          <a:xfrm>
            <a:off x="4165600" y="1560513"/>
            <a:ext cx="952500" cy="952500"/>
          </a:xfrm>
          <a:prstGeom prst="rect">
            <a:avLst/>
          </a:prstGeom>
          <a:noFill/>
          <a:ln w="9525">
            <a:noFill/>
            <a:miter lim="800000"/>
            <a:headEnd/>
            <a:tailEnd/>
          </a:ln>
        </p:spPr>
      </p:pic>
      <p:sp>
        <p:nvSpPr>
          <p:cNvPr id="217094" name="Text Box 6"/>
          <p:cNvSpPr txBox="1">
            <a:spLocks noChangeArrowheads="1"/>
          </p:cNvSpPr>
          <p:nvPr/>
        </p:nvSpPr>
        <p:spPr bwMode="auto">
          <a:xfrm>
            <a:off x="4129088" y="2687638"/>
            <a:ext cx="1373187" cy="366712"/>
          </a:xfrm>
          <a:prstGeom prst="rect">
            <a:avLst/>
          </a:prstGeom>
          <a:noFill/>
          <a:ln w="9525">
            <a:noFill/>
            <a:miter lim="800000"/>
            <a:headEnd/>
            <a:tailEnd/>
          </a:ln>
          <a:effectLst/>
        </p:spPr>
        <p:txBody>
          <a:bodyPr>
            <a:spAutoFit/>
          </a:bodyPr>
          <a:lstStyle/>
          <a:p>
            <a:r>
              <a:rPr lang="en-US" b="1">
                <a:solidFill>
                  <a:srgbClr val="FF3300"/>
                </a:solidFill>
                <a:latin typeface="Trebuchet MS" pitchFamily="34" charset="0"/>
              </a:rPr>
              <a:t>Mini Cam</a:t>
            </a:r>
          </a:p>
        </p:txBody>
      </p:sp>
      <p:pic>
        <p:nvPicPr>
          <p:cNvPr id="217095" name="Picture 7" descr="CC70CSHR-IR_small">
            <a:hlinkClick r:id="rId4" tooltip="&quot;Very high quality Day/Night camera!&quot;"/>
          </p:cNvPr>
          <p:cNvPicPr>
            <a:picLocks noChangeAspect="1" noChangeArrowheads="1"/>
          </p:cNvPicPr>
          <p:nvPr/>
        </p:nvPicPr>
        <p:blipFill>
          <a:blip r:embed="rId5"/>
          <a:srcRect/>
          <a:stretch>
            <a:fillRect/>
          </a:stretch>
        </p:blipFill>
        <p:spPr bwMode="auto">
          <a:xfrm>
            <a:off x="1012825" y="1703388"/>
            <a:ext cx="952500" cy="666750"/>
          </a:xfrm>
          <a:prstGeom prst="rect">
            <a:avLst/>
          </a:prstGeom>
          <a:noFill/>
          <a:ln w="9525">
            <a:noFill/>
            <a:miter lim="800000"/>
            <a:headEnd/>
            <a:tailEnd/>
          </a:ln>
        </p:spPr>
      </p:pic>
      <p:pic>
        <p:nvPicPr>
          <p:cNvPr id="217096" name="Picture 8" descr="P500_small">
            <a:hlinkClick r:id="rId6"/>
          </p:cNvPr>
          <p:cNvPicPr>
            <a:picLocks noChangeAspect="1" noChangeArrowheads="1"/>
          </p:cNvPicPr>
          <p:nvPr/>
        </p:nvPicPr>
        <p:blipFill>
          <a:blip r:embed="rId7"/>
          <a:srcRect/>
          <a:stretch>
            <a:fillRect/>
          </a:stretch>
        </p:blipFill>
        <p:spPr bwMode="auto">
          <a:xfrm>
            <a:off x="2306638" y="1589088"/>
            <a:ext cx="952500" cy="952500"/>
          </a:xfrm>
          <a:prstGeom prst="rect">
            <a:avLst/>
          </a:prstGeom>
          <a:noFill/>
          <a:ln w="9525">
            <a:noFill/>
            <a:miter lim="800000"/>
            <a:headEnd/>
            <a:tailEnd/>
          </a:ln>
        </p:spPr>
      </p:pic>
      <p:sp>
        <p:nvSpPr>
          <p:cNvPr id="217097" name="Text Box 9"/>
          <p:cNvSpPr txBox="1">
            <a:spLocks noChangeArrowheads="1"/>
          </p:cNvSpPr>
          <p:nvPr/>
        </p:nvSpPr>
        <p:spPr bwMode="auto">
          <a:xfrm>
            <a:off x="681038" y="2643188"/>
            <a:ext cx="3016250" cy="366712"/>
          </a:xfrm>
          <a:prstGeom prst="rect">
            <a:avLst/>
          </a:prstGeom>
          <a:noFill/>
          <a:ln w="9525">
            <a:noFill/>
            <a:miter lim="800000"/>
            <a:headEnd/>
            <a:tailEnd/>
          </a:ln>
          <a:effectLst/>
        </p:spPr>
        <p:txBody>
          <a:bodyPr wrap="none">
            <a:spAutoFit/>
          </a:bodyPr>
          <a:lstStyle/>
          <a:p>
            <a:r>
              <a:rPr lang="en-US" b="1">
                <a:solidFill>
                  <a:srgbClr val="FF3300"/>
                </a:solidFill>
                <a:latin typeface="Trebuchet MS" pitchFamily="34" charset="0"/>
              </a:rPr>
              <a:t>IR LED Day/Night Cameras</a:t>
            </a:r>
            <a:r>
              <a:rPr lang="en-US">
                <a:solidFill>
                  <a:srgbClr val="FF3300"/>
                </a:solidFill>
                <a:latin typeface="Trebuchet MS" pitchFamily="34" charset="0"/>
              </a:rPr>
              <a:t> </a:t>
            </a:r>
          </a:p>
        </p:txBody>
      </p:sp>
      <p:pic>
        <p:nvPicPr>
          <p:cNvPr id="217098" name="Picture 10" descr="N190-pic_small">
            <a:hlinkClick r:id="rId8"/>
          </p:cNvPr>
          <p:cNvPicPr>
            <a:picLocks noChangeAspect="1" noChangeArrowheads="1"/>
          </p:cNvPicPr>
          <p:nvPr/>
        </p:nvPicPr>
        <p:blipFill>
          <a:blip r:embed="rId9"/>
          <a:srcRect/>
          <a:stretch>
            <a:fillRect/>
          </a:stretch>
        </p:blipFill>
        <p:spPr bwMode="auto">
          <a:xfrm>
            <a:off x="928688" y="3573463"/>
            <a:ext cx="952500" cy="952500"/>
          </a:xfrm>
          <a:prstGeom prst="rect">
            <a:avLst/>
          </a:prstGeom>
          <a:noFill/>
          <a:ln w="9525">
            <a:noFill/>
            <a:miter lim="800000"/>
            <a:headEnd/>
            <a:tailEnd/>
          </a:ln>
        </p:spPr>
      </p:pic>
      <p:pic>
        <p:nvPicPr>
          <p:cNvPr id="217099" name="Picture 11" descr="5711_small">
            <a:hlinkClick r:id="rId10"/>
          </p:cNvPr>
          <p:cNvPicPr>
            <a:picLocks noChangeAspect="1" noChangeArrowheads="1"/>
          </p:cNvPicPr>
          <p:nvPr/>
        </p:nvPicPr>
        <p:blipFill>
          <a:blip r:embed="rId11"/>
          <a:srcRect/>
          <a:stretch>
            <a:fillRect/>
          </a:stretch>
        </p:blipFill>
        <p:spPr bwMode="auto">
          <a:xfrm>
            <a:off x="2082800" y="3587750"/>
            <a:ext cx="952500" cy="952500"/>
          </a:xfrm>
          <a:prstGeom prst="rect">
            <a:avLst/>
          </a:prstGeom>
          <a:noFill/>
          <a:ln w="9525">
            <a:noFill/>
            <a:miter lim="800000"/>
            <a:headEnd/>
            <a:tailEnd/>
          </a:ln>
        </p:spPr>
      </p:pic>
      <p:sp>
        <p:nvSpPr>
          <p:cNvPr id="217100" name="Text Box 12"/>
          <p:cNvSpPr txBox="1">
            <a:spLocks noChangeArrowheads="1"/>
          </p:cNvSpPr>
          <p:nvPr/>
        </p:nvSpPr>
        <p:spPr bwMode="auto">
          <a:xfrm>
            <a:off x="1328738" y="4613275"/>
            <a:ext cx="1360487" cy="366713"/>
          </a:xfrm>
          <a:prstGeom prst="rect">
            <a:avLst/>
          </a:prstGeom>
          <a:noFill/>
          <a:ln w="9525">
            <a:noFill/>
            <a:miter lim="800000"/>
            <a:headEnd/>
            <a:tailEnd/>
          </a:ln>
          <a:effectLst/>
        </p:spPr>
        <p:txBody>
          <a:bodyPr wrap="none">
            <a:spAutoFit/>
          </a:bodyPr>
          <a:lstStyle/>
          <a:p>
            <a:r>
              <a:rPr lang="en-US" b="1">
                <a:solidFill>
                  <a:srgbClr val="FF3300"/>
                </a:solidFill>
                <a:latin typeface="Trebuchet MS" pitchFamily="34" charset="0"/>
              </a:rPr>
              <a:t>IP Cameras</a:t>
            </a:r>
            <a:endParaRPr lang="en-US">
              <a:solidFill>
                <a:srgbClr val="FF3300"/>
              </a:solidFill>
              <a:latin typeface="Trebuchet MS" pitchFamily="34" charset="0"/>
            </a:endParaRPr>
          </a:p>
        </p:txBody>
      </p:sp>
      <p:pic>
        <p:nvPicPr>
          <p:cNvPr id="217101" name="Picture 13" descr="45C_small">
            <a:hlinkClick r:id="rId12" tooltip="&quot;Body type - large range&quot;"/>
          </p:cNvPr>
          <p:cNvPicPr>
            <a:picLocks noChangeAspect="1" noChangeArrowheads="1"/>
          </p:cNvPicPr>
          <p:nvPr/>
        </p:nvPicPr>
        <p:blipFill>
          <a:blip r:embed="rId13"/>
          <a:srcRect/>
          <a:stretch>
            <a:fillRect/>
          </a:stretch>
        </p:blipFill>
        <p:spPr bwMode="auto">
          <a:xfrm>
            <a:off x="6794500" y="1589088"/>
            <a:ext cx="952500" cy="638175"/>
          </a:xfrm>
          <a:prstGeom prst="rect">
            <a:avLst/>
          </a:prstGeom>
          <a:noFill/>
          <a:ln w="9525">
            <a:noFill/>
            <a:miter lim="800000"/>
            <a:headEnd/>
            <a:tailEnd/>
          </a:ln>
        </p:spPr>
      </p:pic>
      <p:sp>
        <p:nvSpPr>
          <p:cNvPr id="217102" name="Text Box 14"/>
          <p:cNvSpPr txBox="1">
            <a:spLocks noChangeArrowheads="1"/>
          </p:cNvSpPr>
          <p:nvPr/>
        </p:nvSpPr>
        <p:spPr bwMode="auto">
          <a:xfrm>
            <a:off x="6267450" y="2389188"/>
            <a:ext cx="1958975" cy="366712"/>
          </a:xfrm>
          <a:prstGeom prst="rect">
            <a:avLst/>
          </a:prstGeom>
          <a:noFill/>
          <a:ln w="9525">
            <a:noFill/>
            <a:miter lim="800000"/>
            <a:headEnd/>
            <a:tailEnd/>
          </a:ln>
          <a:effectLst/>
        </p:spPr>
        <p:txBody>
          <a:bodyPr wrap="none">
            <a:spAutoFit/>
          </a:bodyPr>
          <a:lstStyle/>
          <a:p>
            <a:r>
              <a:rPr lang="en-US" b="1">
                <a:solidFill>
                  <a:srgbClr val="FF3300"/>
                </a:solidFill>
                <a:latin typeface="Trebuchet MS" pitchFamily="34" charset="0"/>
              </a:rPr>
              <a:t>Body Type Came</a:t>
            </a:r>
          </a:p>
        </p:txBody>
      </p:sp>
      <p:pic>
        <p:nvPicPr>
          <p:cNvPr id="217103" name="Picture 15" descr="Z141X_small">
            <a:hlinkClick r:id="rId14"/>
          </p:cNvPr>
          <p:cNvPicPr>
            <a:picLocks noChangeAspect="1" noChangeArrowheads="1"/>
          </p:cNvPicPr>
          <p:nvPr/>
        </p:nvPicPr>
        <p:blipFill>
          <a:blip r:embed="rId15"/>
          <a:srcRect/>
          <a:stretch>
            <a:fillRect/>
          </a:stretch>
        </p:blipFill>
        <p:spPr bwMode="auto">
          <a:xfrm>
            <a:off x="4192588" y="3390900"/>
            <a:ext cx="952500" cy="952500"/>
          </a:xfrm>
          <a:prstGeom prst="rect">
            <a:avLst/>
          </a:prstGeom>
          <a:noFill/>
          <a:ln w="9525">
            <a:noFill/>
            <a:miter lim="800000"/>
            <a:headEnd/>
            <a:tailEnd/>
          </a:ln>
        </p:spPr>
      </p:pic>
      <p:sp>
        <p:nvSpPr>
          <p:cNvPr id="217104" name="Text Box 16"/>
          <p:cNvSpPr txBox="1">
            <a:spLocks noChangeArrowheads="1"/>
          </p:cNvSpPr>
          <p:nvPr/>
        </p:nvSpPr>
        <p:spPr bwMode="auto">
          <a:xfrm>
            <a:off x="4057650" y="4471988"/>
            <a:ext cx="1293813" cy="366712"/>
          </a:xfrm>
          <a:prstGeom prst="rect">
            <a:avLst/>
          </a:prstGeom>
          <a:noFill/>
          <a:ln w="9525">
            <a:noFill/>
            <a:miter lim="800000"/>
            <a:headEnd/>
            <a:tailEnd/>
          </a:ln>
          <a:effectLst/>
        </p:spPr>
        <p:txBody>
          <a:bodyPr wrap="none">
            <a:spAutoFit/>
          </a:bodyPr>
          <a:lstStyle/>
          <a:p>
            <a:r>
              <a:rPr lang="en-US" b="1">
                <a:solidFill>
                  <a:srgbClr val="FF3300"/>
                </a:solidFill>
                <a:latin typeface="Trebuchet MS" pitchFamily="34" charset="0"/>
              </a:rPr>
              <a:t>Zoom Cam</a:t>
            </a:r>
          </a:p>
        </p:txBody>
      </p:sp>
      <p:sp>
        <p:nvSpPr>
          <p:cNvPr id="217106" name="Text Box 18"/>
          <p:cNvSpPr txBox="1">
            <a:spLocks noChangeArrowheads="1"/>
          </p:cNvSpPr>
          <p:nvPr/>
        </p:nvSpPr>
        <p:spPr bwMode="auto">
          <a:xfrm>
            <a:off x="7137400" y="6491288"/>
            <a:ext cx="1639888" cy="366712"/>
          </a:xfrm>
          <a:prstGeom prst="rect">
            <a:avLst/>
          </a:prstGeom>
          <a:noFill/>
          <a:ln w="9525">
            <a:noFill/>
            <a:miter lim="800000"/>
            <a:headEnd/>
            <a:tailEnd/>
          </a:ln>
          <a:effectLst/>
        </p:spPr>
        <p:txBody>
          <a:bodyPr>
            <a:spAutoFit/>
          </a:bodyPr>
          <a:lstStyle/>
          <a:p>
            <a:pPr>
              <a:spcBef>
                <a:spcPct val="50000"/>
              </a:spcBef>
            </a:pPr>
            <a:r>
              <a:rPr lang="en-US" b="1" i="1">
                <a:effectLst>
                  <a:outerShdw blurRad="38100" dist="38100" dir="2700000" algn="tl">
                    <a:srgbClr val="C0C0C0"/>
                  </a:outerShdw>
                </a:effectLst>
                <a:hlinkClick r:id="" action="ppaction://hlinkshowjump?jump=nextslide"/>
              </a:rPr>
              <a:t>Next Slide</a:t>
            </a:r>
            <a:endParaRPr lang="en-US" b="1" i="1">
              <a:effectLst>
                <a:outerShdw blurRad="38100" dist="38100" dir="2700000" algn="tl">
                  <a:srgbClr val="C0C0C0"/>
                </a:outerShdw>
              </a:effectLst>
            </a:endParaRPr>
          </a:p>
        </p:txBody>
      </p:sp>
      <p:sp>
        <p:nvSpPr>
          <p:cNvPr id="217107" name="Text Box 19"/>
          <p:cNvSpPr txBox="1">
            <a:spLocks noChangeArrowheads="1"/>
          </p:cNvSpPr>
          <p:nvPr/>
        </p:nvSpPr>
        <p:spPr bwMode="auto">
          <a:xfrm>
            <a:off x="442913" y="6491288"/>
            <a:ext cx="1758950" cy="366712"/>
          </a:xfrm>
          <a:prstGeom prst="rect">
            <a:avLst/>
          </a:prstGeom>
          <a:noFill/>
          <a:ln w="9525">
            <a:noFill/>
            <a:miter lim="800000"/>
            <a:headEnd/>
            <a:tailEnd/>
          </a:ln>
          <a:effectLst/>
        </p:spPr>
        <p:txBody>
          <a:bodyPr wrap="none">
            <a:spAutoFit/>
          </a:bodyPr>
          <a:lstStyle/>
          <a:p>
            <a:r>
              <a:rPr lang="en-US" b="1" i="1">
                <a:hlinkClick r:id="" action="ppaction://hlinkshowjump?jump=previousslide"/>
              </a:rPr>
              <a:t>Previous Slide</a:t>
            </a:r>
            <a:endParaRPr lang="en-US" b="1" i="1"/>
          </a:p>
        </p:txBody>
      </p:sp>
      <p:sp>
        <p:nvSpPr>
          <p:cNvPr id="217108" name="Text Box 20"/>
          <p:cNvSpPr txBox="1">
            <a:spLocks noChangeArrowheads="1"/>
          </p:cNvSpPr>
          <p:nvPr/>
        </p:nvSpPr>
        <p:spPr bwMode="auto">
          <a:xfrm>
            <a:off x="3813175" y="6583363"/>
            <a:ext cx="1130300" cy="274637"/>
          </a:xfrm>
          <a:prstGeom prst="rect">
            <a:avLst/>
          </a:prstGeom>
          <a:noFill/>
          <a:ln w="9525">
            <a:noFill/>
            <a:miter lim="800000"/>
            <a:headEnd/>
            <a:tailEnd/>
          </a:ln>
          <a:effectLst/>
        </p:spPr>
        <p:txBody>
          <a:bodyPr wrap="none">
            <a:spAutoFit/>
          </a:bodyPr>
          <a:lstStyle/>
          <a:p>
            <a:r>
              <a:rPr lang="en-US" sz="1200" b="1" i="1">
                <a:solidFill>
                  <a:srgbClr val="A50021"/>
                </a:solidFill>
                <a:effectLst>
                  <a:outerShdw blurRad="38100" dist="38100" dir="2700000" algn="tl">
                    <a:srgbClr val="C0C0C0"/>
                  </a:outerShdw>
                </a:effectLst>
                <a:hlinkClick r:id="rId16" action="ppaction://hlinksldjump"/>
              </a:rPr>
              <a:t>Back-2-index</a:t>
            </a:r>
            <a:endParaRPr lang="en-US" sz="1200" b="1" i="1">
              <a:solidFill>
                <a:srgbClr val="A50021"/>
              </a:solidFill>
              <a:effectLst>
                <a:outerShdw blurRad="38100" dist="38100" dir="2700000" algn="tl">
                  <a:srgbClr val="C0C0C0"/>
                </a:outerShdw>
              </a:effectLst>
            </a:endParaRPr>
          </a:p>
        </p:txBody>
      </p:sp>
      <p:pic>
        <p:nvPicPr>
          <p:cNvPr id="19" name="Picture 18"/>
          <p:cNvPicPr/>
          <p:nvPr/>
        </p:nvPicPr>
        <p:blipFill>
          <a:blip r:embed="rId17" cstate="print">
            <a:extLst>
              <a:ext uri="{28A0092B-C50C-407E-A947-70E740481C1C}">
                <a14:useLocalDpi xmlns:a14="http://schemas.microsoft.com/office/drawing/2010/main" xmlns="" val="0"/>
              </a:ext>
            </a:extLst>
          </a:blip>
          <a:srcRect/>
          <a:stretch>
            <a:fillRect/>
          </a:stretch>
        </p:blipFill>
        <p:spPr bwMode="auto">
          <a:xfrm>
            <a:off x="7578447" y="5629835"/>
            <a:ext cx="1200428" cy="658359"/>
          </a:xfrm>
          <a:prstGeom prst="rect">
            <a:avLst/>
          </a:prstGeom>
          <a:noFill/>
          <a:ln>
            <a:noFill/>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5" name="Rectangle 5"/>
          <p:cNvSpPr>
            <a:spLocks noChangeArrowheads="1"/>
          </p:cNvSpPr>
          <p:nvPr/>
        </p:nvSpPr>
        <p:spPr bwMode="auto">
          <a:xfrm>
            <a:off x="4589463" y="6172200"/>
            <a:ext cx="134937" cy="127000"/>
          </a:xfrm>
          <a:prstGeom prst="rect">
            <a:avLst/>
          </a:prstGeom>
          <a:gradFill rotWithShape="0">
            <a:gsLst>
              <a:gs pos="0">
                <a:srgbClr val="DADADA"/>
              </a:gs>
              <a:gs pos="100000">
                <a:srgbClr val="DADADA">
                  <a:gamma/>
                  <a:shade val="29804"/>
                  <a:invGamma/>
                </a:srgbClr>
              </a:gs>
            </a:gsLst>
            <a:lin ang="2700000" scaled="1"/>
          </a:gradFill>
          <a:ln w="12700">
            <a:solidFill>
              <a:schemeClr val="tx1"/>
            </a:solidFill>
            <a:miter lim="800000"/>
            <a:headEnd/>
            <a:tailEnd/>
          </a:ln>
          <a:effectLst/>
        </p:spPr>
        <p:txBody>
          <a:bodyPr wrap="none" anchor="ctr"/>
          <a:lstStyle/>
          <a:p>
            <a:endParaRPr lang="en-US"/>
          </a:p>
        </p:txBody>
      </p:sp>
      <p:sp>
        <p:nvSpPr>
          <p:cNvPr id="250886" name="Line 6"/>
          <p:cNvSpPr>
            <a:spLocks noChangeShapeType="1"/>
          </p:cNvSpPr>
          <p:nvPr/>
        </p:nvSpPr>
        <p:spPr bwMode="auto">
          <a:xfrm flipH="1">
            <a:off x="3060700" y="3695700"/>
            <a:ext cx="1573213" cy="0"/>
          </a:xfrm>
          <a:prstGeom prst="line">
            <a:avLst/>
          </a:prstGeom>
          <a:noFill/>
          <a:ln w="25400">
            <a:solidFill>
              <a:schemeClr val="tx1"/>
            </a:solidFill>
            <a:round/>
            <a:headEnd/>
            <a:tailEnd/>
          </a:ln>
          <a:effectLst/>
        </p:spPr>
        <p:txBody>
          <a:bodyPr anchor="ctr">
            <a:spAutoFit/>
          </a:bodyPr>
          <a:lstStyle/>
          <a:p>
            <a:endParaRPr lang="en-US"/>
          </a:p>
        </p:txBody>
      </p:sp>
      <p:pic>
        <p:nvPicPr>
          <p:cNvPr id="250887" name="Picture 7" descr="CAMERA"/>
          <p:cNvPicPr>
            <a:picLocks noChangeAspect="1" noChangeArrowheads="1"/>
          </p:cNvPicPr>
          <p:nvPr/>
        </p:nvPicPr>
        <p:blipFill>
          <a:blip r:embed="rId2" cstate="print"/>
          <a:srcRect/>
          <a:stretch>
            <a:fillRect/>
          </a:stretch>
        </p:blipFill>
        <p:spPr bwMode="auto">
          <a:xfrm>
            <a:off x="2911475" y="3449638"/>
            <a:ext cx="746125" cy="542925"/>
          </a:xfrm>
          <a:prstGeom prst="rect">
            <a:avLst/>
          </a:prstGeom>
          <a:noFill/>
        </p:spPr>
      </p:pic>
      <p:sp>
        <p:nvSpPr>
          <p:cNvPr id="250888" name="Text Box 8"/>
          <p:cNvSpPr txBox="1">
            <a:spLocks noChangeArrowheads="1"/>
          </p:cNvSpPr>
          <p:nvPr/>
        </p:nvSpPr>
        <p:spPr bwMode="auto">
          <a:xfrm>
            <a:off x="6172200" y="2514600"/>
            <a:ext cx="1066800" cy="457200"/>
          </a:xfrm>
          <a:prstGeom prst="rect">
            <a:avLst/>
          </a:prstGeom>
          <a:noFill/>
          <a:ln w="9525">
            <a:noFill/>
            <a:miter lim="800000"/>
            <a:headEnd/>
            <a:tailEnd/>
          </a:ln>
          <a:effectLst/>
        </p:spPr>
        <p:txBody>
          <a:bodyPr>
            <a:spAutoFit/>
          </a:bodyPr>
          <a:lstStyle/>
          <a:p>
            <a:pPr algn="ctr" eaLnBrk="0" hangingPunct="0">
              <a:spcBef>
                <a:spcPct val="50000"/>
              </a:spcBef>
            </a:pPr>
            <a:r>
              <a:rPr lang="en-AU" altLang="zh-CN" sz="1200" b="1">
                <a:latin typeface="Trebuchet MS" pitchFamily="34" charset="0"/>
                <a:ea typeface="SimSun" pitchFamily="2" charset="-122"/>
              </a:rPr>
              <a:t>Monitor </a:t>
            </a:r>
            <a:br>
              <a:rPr lang="en-AU" altLang="zh-CN" sz="1200" b="1">
                <a:latin typeface="Trebuchet MS" pitchFamily="34" charset="0"/>
                <a:ea typeface="SimSun" pitchFamily="2" charset="-122"/>
              </a:rPr>
            </a:br>
            <a:r>
              <a:rPr lang="en-US" altLang="ko-KR" sz="1200" b="1">
                <a:latin typeface="Trebuchet MS" pitchFamily="34" charset="0"/>
                <a:ea typeface="굴림" pitchFamily="34" charset="-127"/>
              </a:rPr>
              <a:t>(</a:t>
            </a:r>
            <a:r>
              <a:rPr lang="en-AU" altLang="zh-CN" sz="1200" b="1">
                <a:latin typeface="Trebuchet MS" pitchFamily="34" charset="0"/>
                <a:ea typeface="SimSun" pitchFamily="2" charset="-122"/>
              </a:rPr>
              <a:t>4 screens</a:t>
            </a:r>
            <a:r>
              <a:rPr lang="en-US" altLang="ko-KR" sz="1200" b="1">
                <a:latin typeface="Trebuchet MS" pitchFamily="34" charset="0"/>
                <a:ea typeface="굴림" pitchFamily="34" charset="-127"/>
              </a:rPr>
              <a:t>)</a:t>
            </a:r>
          </a:p>
        </p:txBody>
      </p:sp>
      <p:sp>
        <p:nvSpPr>
          <p:cNvPr id="250889" name="Rectangle 9"/>
          <p:cNvSpPr>
            <a:spLocks noChangeArrowheads="1"/>
          </p:cNvSpPr>
          <p:nvPr/>
        </p:nvSpPr>
        <p:spPr bwMode="auto">
          <a:xfrm>
            <a:off x="6221413" y="1965325"/>
            <a:ext cx="865187" cy="762000"/>
          </a:xfrm>
          <a:prstGeom prst="rect">
            <a:avLst/>
          </a:prstGeom>
          <a:noFill/>
          <a:ln w="9525">
            <a:solidFill>
              <a:schemeClr val="tx1"/>
            </a:solidFill>
            <a:miter lim="800000"/>
            <a:headEnd/>
            <a:tailEnd/>
          </a:ln>
          <a:effectLst/>
        </p:spPr>
        <p:txBody>
          <a:bodyPr anchor="ctr">
            <a:spAutoFit/>
          </a:bodyPr>
          <a:lstStyle/>
          <a:p>
            <a:endParaRPr lang="en-US"/>
          </a:p>
        </p:txBody>
      </p:sp>
      <p:grpSp>
        <p:nvGrpSpPr>
          <p:cNvPr id="250890" name="Group 10"/>
          <p:cNvGrpSpPr>
            <a:grpSpLocks/>
          </p:cNvGrpSpPr>
          <p:nvPr/>
        </p:nvGrpSpPr>
        <p:grpSpPr bwMode="auto">
          <a:xfrm>
            <a:off x="6332538" y="2081213"/>
            <a:ext cx="336550" cy="341312"/>
            <a:chOff x="3792" y="883"/>
            <a:chExt cx="672" cy="499"/>
          </a:xfrm>
        </p:grpSpPr>
        <p:sp>
          <p:nvSpPr>
            <p:cNvPr id="250891" name="Rectangle 11"/>
            <p:cNvSpPr>
              <a:spLocks noChangeArrowheads="1"/>
            </p:cNvSpPr>
            <p:nvPr/>
          </p:nvSpPr>
          <p:spPr bwMode="auto">
            <a:xfrm>
              <a:off x="3792" y="883"/>
              <a:ext cx="672" cy="336"/>
            </a:xfrm>
            <a:prstGeom prst="rect">
              <a:avLst/>
            </a:prstGeom>
            <a:solidFill>
              <a:srgbClr val="008080"/>
            </a:solidFill>
            <a:ln w="22225">
              <a:noFill/>
              <a:miter lim="800000"/>
              <a:headEnd/>
              <a:tailEnd/>
            </a:ln>
            <a:effectLst/>
          </p:spPr>
          <p:txBody>
            <a:bodyPr anchor="ctr">
              <a:spAutoFit/>
            </a:bodyPr>
            <a:lstStyle/>
            <a:p>
              <a:endParaRPr lang="en-US"/>
            </a:p>
          </p:txBody>
        </p:sp>
        <p:sp>
          <p:nvSpPr>
            <p:cNvPr id="250892" name="Rectangle 12"/>
            <p:cNvSpPr>
              <a:spLocks noChangeArrowheads="1"/>
            </p:cNvSpPr>
            <p:nvPr/>
          </p:nvSpPr>
          <p:spPr bwMode="auto">
            <a:xfrm>
              <a:off x="3888" y="931"/>
              <a:ext cx="480" cy="240"/>
            </a:xfrm>
            <a:prstGeom prst="rect">
              <a:avLst/>
            </a:prstGeom>
            <a:solidFill>
              <a:schemeClr val="bg1"/>
            </a:solidFill>
            <a:ln w="22225">
              <a:noFill/>
              <a:miter lim="800000"/>
              <a:headEnd/>
              <a:tailEnd/>
            </a:ln>
            <a:effectLst/>
          </p:spPr>
          <p:txBody>
            <a:bodyPr anchor="ctr">
              <a:spAutoFit/>
            </a:bodyPr>
            <a:lstStyle/>
            <a:p>
              <a:endParaRPr lang="en-US"/>
            </a:p>
          </p:txBody>
        </p:sp>
        <p:sp>
          <p:nvSpPr>
            <p:cNvPr id="250893" name="Text Box 13"/>
            <p:cNvSpPr txBox="1">
              <a:spLocks noChangeArrowheads="1"/>
            </p:cNvSpPr>
            <p:nvPr/>
          </p:nvSpPr>
          <p:spPr bwMode="auto">
            <a:xfrm>
              <a:off x="3888" y="981"/>
              <a:ext cx="480" cy="401"/>
            </a:xfrm>
            <a:prstGeom prst="rect">
              <a:avLst/>
            </a:prstGeom>
            <a:noFill/>
            <a:ln w="9525">
              <a:noFill/>
              <a:miter lim="800000"/>
              <a:headEnd/>
              <a:tailEnd/>
            </a:ln>
            <a:effectLst/>
          </p:spPr>
          <p:txBody>
            <a:bodyPr>
              <a:spAutoFit/>
            </a:bodyPr>
            <a:lstStyle/>
            <a:p>
              <a:pPr eaLnBrk="0" hangingPunct="0">
                <a:spcBef>
                  <a:spcPct val="50000"/>
                </a:spcBef>
              </a:pPr>
              <a:endParaRPr lang="zh-CN" altLang="en-US" sz="1200" b="1">
                <a:latin typeface="Trebuchet MS" pitchFamily="34" charset="0"/>
                <a:ea typeface="굴림" pitchFamily="34" charset="-127"/>
              </a:endParaRPr>
            </a:p>
          </p:txBody>
        </p:sp>
      </p:grpSp>
      <p:grpSp>
        <p:nvGrpSpPr>
          <p:cNvPr id="250894" name="Group 14"/>
          <p:cNvGrpSpPr>
            <a:grpSpLocks/>
          </p:cNvGrpSpPr>
          <p:nvPr/>
        </p:nvGrpSpPr>
        <p:grpSpPr bwMode="auto">
          <a:xfrm>
            <a:off x="6672263" y="2081213"/>
            <a:ext cx="338137" cy="341312"/>
            <a:chOff x="3792" y="883"/>
            <a:chExt cx="672" cy="499"/>
          </a:xfrm>
        </p:grpSpPr>
        <p:sp>
          <p:nvSpPr>
            <p:cNvPr id="250895" name="Rectangle 15"/>
            <p:cNvSpPr>
              <a:spLocks noChangeArrowheads="1"/>
            </p:cNvSpPr>
            <p:nvPr/>
          </p:nvSpPr>
          <p:spPr bwMode="auto">
            <a:xfrm>
              <a:off x="3792" y="883"/>
              <a:ext cx="672" cy="336"/>
            </a:xfrm>
            <a:prstGeom prst="rect">
              <a:avLst/>
            </a:prstGeom>
            <a:solidFill>
              <a:srgbClr val="008080"/>
            </a:solidFill>
            <a:ln w="22225">
              <a:noFill/>
              <a:miter lim="800000"/>
              <a:headEnd/>
              <a:tailEnd/>
            </a:ln>
            <a:effectLst/>
          </p:spPr>
          <p:txBody>
            <a:bodyPr anchor="ctr">
              <a:spAutoFit/>
            </a:bodyPr>
            <a:lstStyle/>
            <a:p>
              <a:endParaRPr lang="en-US"/>
            </a:p>
          </p:txBody>
        </p:sp>
        <p:sp>
          <p:nvSpPr>
            <p:cNvPr id="250896" name="Rectangle 16"/>
            <p:cNvSpPr>
              <a:spLocks noChangeArrowheads="1"/>
            </p:cNvSpPr>
            <p:nvPr/>
          </p:nvSpPr>
          <p:spPr bwMode="auto">
            <a:xfrm>
              <a:off x="3888" y="931"/>
              <a:ext cx="480" cy="240"/>
            </a:xfrm>
            <a:prstGeom prst="rect">
              <a:avLst/>
            </a:prstGeom>
            <a:solidFill>
              <a:schemeClr val="bg1"/>
            </a:solidFill>
            <a:ln w="22225">
              <a:noFill/>
              <a:miter lim="800000"/>
              <a:headEnd/>
              <a:tailEnd/>
            </a:ln>
            <a:effectLst/>
          </p:spPr>
          <p:txBody>
            <a:bodyPr anchor="ctr">
              <a:spAutoFit/>
            </a:bodyPr>
            <a:lstStyle/>
            <a:p>
              <a:endParaRPr lang="en-US"/>
            </a:p>
          </p:txBody>
        </p:sp>
        <p:sp>
          <p:nvSpPr>
            <p:cNvPr id="250897" name="Text Box 17"/>
            <p:cNvSpPr txBox="1">
              <a:spLocks noChangeArrowheads="1"/>
            </p:cNvSpPr>
            <p:nvPr/>
          </p:nvSpPr>
          <p:spPr bwMode="auto">
            <a:xfrm>
              <a:off x="3888" y="981"/>
              <a:ext cx="480" cy="401"/>
            </a:xfrm>
            <a:prstGeom prst="rect">
              <a:avLst/>
            </a:prstGeom>
            <a:noFill/>
            <a:ln w="9525">
              <a:noFill/>
              <a:miter lim="800000"/>
              <a:headEnd/>
              <a:tailEnd/>
            </a:ln>
            <a:effectLst/>
          </p:spPr>
          <p:txBody>
            <a:bodyPr>
              <a:spAutoFit/>
            </a:bodyPr>
            <a:lstStyle/>
            <a:p>
              <a:pPr eaLnBrk="0" hangingPunct="0">
                <a:spcBef>
                  <a:spcPct val="50000"/>
                </a:spcBef>
              </a:pPr>
              <a:endParaRPr lang="zh-CN" altLang="en-US" sz="1200" b="1">
                <a:latin typeface="Trebuchet MS" pitchFamily="34" charset="0"/>
                <a:ea typeface="굴림" pitchFamily="34" charset="-127"/>
              </a:endParaRPr>
            </a:p>
          </p:txBody>
        </p:sp>
      </p:grpSp>
      <p:grpSp>
        <p:nvGrpSpPr>
          <p:cNvPr id="250898" name="Group 18"/>
          <p:cNvGrpSpPr>
            <a:grpSpLocks/>
          </p:cNvGrpSpPr>
          <p:nvPr/>
        </p:nvGrpSpPr>
        <p:grpSpPr bwMode="auto">
          <a:xfrm>
            <a:off x="6332538" y="2309813"/>
            <a:ext cx="336550" cy="341312"/>
            <a:chOff x="3792" y="883"/>
            <a:chExt cx="672" cy="499"/>
          </a:xfrm>
        </p:grpSpPr>
        <p:sp>
          <p:nvSpPr>
            <p:cNvPr id="250899" name="Rectangle 19"/>
            <p:cNvSpPr>
              <a:spLocks noChangeArrowheads="1"/>
            </p:cNvSpPr>
            <p:nvPr/>
          </p:nvSpPr>
          <p:spPr bwMode="auto">
            <a:xfrm>
              <a:off x="3792" y="883"/>
              <a:ext cx="672" cy="336"/>
            </a:xfrm>
            <a:prstGeom prst="rect">
              <a:avLst/>
            </a:prstGeom>
            <a:solidFill>
              <a:srgbClr val="008080"/>
            </a:solidFill>
            <a:ln w="22225">
              <a:noFill/>
              <a:miter lim="800000"/>
              <a:headEnd/>
              <a:tailEnd/>
            </a:ln>
            <a:effectLst/>
          </p:spPr>
          <p:txBody>
            <a:bodyPr anchor="ctr">
              <a:spAutoFit/>
            </a:bodyPr>
            <a:lstStyle/>
            <a:p>
              <a:endParaRPr lang="en-US"/>
            </a:p>
          </p:txBody>
        </p:sp>
        <p:sp>
          <p:nvSpPr>
            <p:cNvPr id="250900" name="Rectangle 20"/>
            <p:cNvSpPr>
              <a:spLocks noChangeArrowheads="1"/>
            </p:cNvSpPr>
            <p:nvPr/>
          </p:nvSpPr>
          <p:spPr bwMode="auto">
            <a:xfrm>
              <a:off x="3888" y="931"/>
              <a:ext cx="480" cy="240"/>
            </a:xfrm>
            <a:prstGeom prst="rect">
              <a:avLst/>
            </a:prstGeom>
            <a:solidFill>
              <a:schemeClr val="bg1"/>
            </a:solidFill>
            <a:ln w="22225">
              <a:noFill/>
              <a:miter lim="800000"/>
              <a:headEnd/>
              <a:tailEnd/>
            </a:ln>
            <a:effectLst/>
          </p:spPr>
          <p:txBody>
            <a:bodyPr anchor="ctr">
              <a:spAutoFit/>
            </a:bodyPr>
            <a:lstStyle/>
            <a:p>
              <a:endParaRPr lang="en-US"/>
            </a:p>
          </p:txBody>
        </p:sp>
        <p:sp>
          <p:nvSpPr>
            <p:cNvPr id="250901" name="Text Box 21"/>
            <p:cNvSpPr txBox="1">
              <a:spLocks noChangeArrowheads="1"/>
            </p:cNvSpPr>
            <p:nvPr/>
          </p:nvSpPr>
          <p:spPr bwMode="auto">
            <a:xfrm>
              <a:off x="3888" y="981"/>
              <a:ext cx="480" cy="401"/>
            </a:xfrm>
            <a:prstGeom prst="rect">
              <a:avLst/>
            </a:prstGeom>
            <a:noFill/>
            <a:ln w="9525">
              <a:noFill/>
              <a:miter lim="800000"/>
              <a:headEnd/>
              <a:tailEnd/>
            </a:ln>
            <a:effectLst/>
          </p:spPr>
          <p:txBody>
            <a:bodyPr>
              <a:spAutoFit/>
            </a:bodyPr>
            <a:lstStyle/>
            <a:p>
              <a:pPr eaLnBrk="0" hangingPunct="0">
                <a:spcBef>
                  <a:spcPct val="50000"/>
                </a:spcBef>
              </a:pPr>
              <a:endParaRPr lang="zh-CN" altLang="en-US" sz="1200" b="1">
                <a:latin typeface="Trebuchet MS" pitchFamily="34" charset="0"/>
                <a:ea typeface="굴림" pitchFamily="34" charset="-127"/>
              </a:endParaRPr>
            </a:p>
          </p:txBody>
        </p:sp>
      </p:grpSp>
      <p:grpSp>
        <p:nvGrpSpPr>
          <p:cNvPr id="250902" name="Group 22"/>
          <p:cNvGrpSpPr>
            <a:grpSpLocks/>
          </p:cNvGrpSpPr>
          <p:nvPr/>
        </p:nvGrpSpPr>
        <p:grpSpPr bwMode="auto">
          <a:xfrm>
            <a:off x="6672263" y="2309813"/>
            <a:ext cx="338137" cy="341312"/>
            <a:chOff x="3792" y="883"/>
            <a:chExt cx="672" cy="499"/>
          </a:xfrm>
        </p:grpSpPr>
        <p:sp>
          <p:nvSpPr>
            <p:cNvPr id="250903" name="Rectangle 23"/>
            <p:cNvSpPr>
              <a:spLocks noChangeArrowheads="1"/>
            </p:cNvSpPr>
            <p:nvPr/>
          </p:nvSpPr>
          <p:spPr bwMode="auto">
            <a:xfrm>
              <a:off x="3792" y="883"/>
              <a:ext cx="672" cy="336"/>
            </a:xfrm>
            <a:prstGeom prst="rect">
              <a:avLst/>
            </a:prstGeom>
            <a:solidFill>
              <a:srgbClr val="008080"/>
            </a:solidFill>
            <a:ln w="22225">
              <a:noFill/>
              <a:miter lim="800000"/>
              <a:headEnd/>
              <a:tailEnd/>
            </a:ln>
            <a:effectLst/>
          </p:spPr>
          <p:txBody>
            <a:bodyPr anchor="ctr">
              <a:spAutoFit/>
            </a:bodyPr>
            <a:lstStyle/>
            <a:p>
              <a:endParaRPr lang="en-US"/>
            </a:p>
          </p:txBody>
        </p:sp>
        <p:sp>
          <p:nvSpPr>
            <p:cNvPr id="250904" name="Rectangle 24"/>
            <p:cNvSpPr>
              <a:spLocks noChangeArrowheads="1"/>
            </p:cNvSpPr>
            <p:nvPr/>
          </p:nvSpPr>
          <p:spPr bwMode="auto">
            <a:xfrm>
              <a:off x="3888" y="931"/>
              <a:ext cx="480" cy="240"/>
            </a:xfrm>
            <a:prstGeom prst="rect">
              <a:avLst/>
            </a:prstGeom>
            <a:solidFill>
              <a:schemeClr val="bg1"/>
            </a:solidFill>
            <a:ln w="22225">
              <a:noFill/>
              <a:miter lim="800000"/>
              <a:headEnd/>
              <a:tailEnd/>
            </a:ln>
            <a:effectLst/>
          </p:spPr>
          <p:txBody>
            <a:bodyPr anchor="ctr">
              <a:spAutoFit/>
            </a:bodyPr>
            <a:lstStyle/>
            <a:p>
              <a:endParaRPr lang="en-US"/>
            </a:p>
          </p:txBody>
        </p:sp>
        <p:sp>
          <p:nvSpPr>
            <p:cNvPr id="250905" name="Text Box 25"/>
            <p:cNvSpPr txBox="1">
              <a:spLocks noChangeArrowheads="1"/>
            </p:cNvSpPr>
            <p:nvPr/>
          </p:nvSpPr>
          <p:spPr bwMode="auto">
            <a:xfrm>
              <a:off x="3888" y="981"/>
              <a:ext cx="480" cy="401"/>
            </a:xfrm>
            <a:prstGeom prst="rect">
              <a:avLst/>
            </a:prstGeom>
            <a:noFill/>
            <a:ln w="9525">
              <a:noFill/>
              <a:miter lim="800000"/>
              <a:headEnd/>
              <a:tailEnd/>
            </a:ln>
            <a:effectLst/>
          </p:spPr>
          <p:txBody>
            <a:bodyPr>
              <a:spAutoFit/>
            </a:bodyPr>
            <a:lstStyle/>
            <a:p>
              <a:pPr eaLnBrk="0" hangingPunct="0">
                <a:spcBef>
                  <a:spcPct val="50000"/>
                </a:spcBef>
              </a:pPr>
              <a:endParaRPr lang="zh-CN" altLang="en-US" sz="1200" b="1">
                <a:latin typeface="Trebuchet MS" pitchFamily="34" charset="0"/>
                <a:ea typeface="굴림" pitchFamily="34" charset="-127"/>
              </a:endParaRPr>
            </a:p>
          </p:txBody>
        </p:sp>
      </p:grpSp>
      <p:sp>
        <p:nvSpPr>
          <p:cNvPr id="250906" name="Line 26"/>
          <p:cNvSpPr>
            <a:spLocks noChangeShapeType="1"/>
          </p:cNvSpPr>
          <p:nvPr/>
        </p:nvSpPr>
        <p:spPr bwMode="auto">
          <a:xfrm flipV="1">
            <a:off x="4648200" y="2057400"/>
            <a:ext cx="0" cy="4114800"/>
          </a:xfrm>
          <a:prstGeom prst="line">
            <a:avLst/>
          </a:prstGeom>
          <a:noFill/>
          <a:ln w="25400">
            <a:solidFill>
              <a:schemeClr val="tx1"/>
            </a:solidFill>
            <a:round/>
            <a:headEnd/>
            <a:tailEnd/>
          </a:ln>
          <a:effectLst/>
        </p:spPr>
        <p:txBody>
          <a:bodyPr wrap="none" anchor="ctr"/>
          <a:lstStyle/>
          <a:p>
            <a:endParaRPr lang="en-US"/>
          </a:p>
        </p:txBody>
      </p:sp>
      <p:grpSp>
        <p:nvGrpSpPr>
          <p:cNvPr id="250907" name="Group 27"/>
          <p:cNvGrpSpPr>
            <a:grpSpLocks/>
          </p:cNvGrpSpPr>
          <p:nvPr/>
        </p:nvGrpSpPr>
        <p:grpSpPr bwMode="auto">
          <a:xfrm>
            <a:off x="6096000" y="2971800"/>
            <a:ext cx="1143000" cy="304800"/>
            <a:chOff x="5040" y="1440"/>
            <a:chExt cx="576" cy="144"/>
          </a:xfrm>
        </p:grpSpPr>
        <p:sp>
          <p:nvSpPr>
            <p:cNvPr id="250908" name="Rectangle 28"/>
            <p:cNvSpPr>
              <a:spLocks noChangeArrowheads="1"/>
            </p:cNvSpPr>
            <p:nvPr/>
          </p:nvSpPr>
          <p:spPr bwMode="auto">
            <a:xfrm>
              <a:off x="5040" y="1440"/>
              <a:ext cx="576" cy="144"/>
            </a:xfrm>
            <a:prstGeom prst="rect">
              <a:avLst/>
            </a:prstGeom>
            <a:solidFill>
              <a:srgbClr val="FFFFFF"/>
            </a:solidFill>
            <a:ln w="12700">
              <a:solidFill>
                <a:schemeClr val="tx1"/>
              </a:solidFill>
              <a:miter lim="800000"/>
              <a:headEnd/>
              <a:tailEnd/>
            </a:ln>
            <a:effectLst/>
          </p:spPr>
          <p:txBody>
            <a:bodyPr wrap="none" anchor="ctr">
              <a:spAutoFit/>
            </a:bodyPr>
            <a:lstStyle/>
            <a:p>
              <a:endParaRPr lang="en-US"/>
            </a:p>
          </p:txBody>
        </p:sp>
        <p:sp>
          <p:nvSpPr>
            <p:cNvPr id="250909" name="Text Box 29"/>
            <p:cNvSpPr txBox="1">
              <a:spLocks noChangeArrowheads="1"/>
            </p:cNvSpPr>
            <p:nvPr/>
          </p:nvSpPr>
          <p:spPr bwMode="auto">
            <a:xfrm>
              <a:off x="5088" y="1440"/>
              <a:ext cx="480" cy="130"/>
            </a:xfrm>
            <a:prstGeom prst="rect">
              <a:avLst/>
            </a:prstGeom>
            <a:noFill/>
            <a:ln w="12700">
              <a:noFill/>
              <a:miter lim="800000"/>
              <a:headEnd/>
              <a:tailEnd/>
            </a:ln>
            <a:effectLst/>
          </p:spPr>
          <p:txBody>
            <a:bodyPr>
              <a:spAutoFit/>
            </a:bodyPr>
            <a:lstStyle/>
            <a:p>
              <a:pPr algn="ctr" eaLnBrk="0" hangingPunct="0">
                <a:spcBef>
                  <a:spcPct val="50000"/>
                </a:spcBef>
              </a:pPr>
              <a:r>
                <a:rPr lang="en-US" altLang="ko-KR" sz="1200" b="1">
                  <a:latin typeface="Trebuchet MS" pitchFamily="34" charset="0"/>
                  <a:ea typeface="굴림" pitchFamily="34" charset="-127"/>
                </a:rPr>
                <a:t>DVR</a:t>
              </a:r>
            </a:p>
          </p:txBody>
        </p:sp>
      </p:grpSp>
      <p:cxnSp>
        <p:nvCxnSpPr>
          <p:cNvPr id="250910" name="AutoShape 30"/>
          <p:cNvCxnSpPr>
            <a:cxnSpLocks noChangeShapeType="1"/>
            <a:stCxn id="250909" idx="2"/>
            <a:endCxn id="0" idx="3"/>
          </p:cNvCxnSpPr>
          <p:nvPr/>
        </p:nvCxnSpPr>
        <p:spPr bwMode="auto">
          <a:xfrm rot="16200000" flipV="1">
            <a:off x="5736431" y="2315369"/>
            <a:ext cx="452438" cy="1409700"/>
          </a:xfrm>
          <a:prstGeom prst="bentConnector4">
            <a:avLst>
              <a:gd name="adj1" fmla="val -50528"/>
              <a:gd name="adj2" fmla="val 66894"/>
            </a:avLst>
          </a:prstGeom>
          <a:noFill/>
          <a:ln w="15875">
            <a:solidFill>
              <a:schemeClr val="tx1"/>
            </a:solidFill>
            <a:miter lim="800000"/>
            <a:headEnd/>
            <a:tailEnd/>
          </a:ln>
          <a:effectLst/>
        </p:spPr>
      </p:cxnSp>
      <p:pic>
        <p:nvPicPr>
          <p:cNvPr id="250911" name="Picture 31" descr="컴퓨터"/>
          <p:cNvPicPr>
            <a:picLocks noChangeAspect="1" noChangeArrowheads="1"/>
          </p:cNvPicPr>
          <p:nvPr/>
        </p:nvPicPr>
        <p:blipFill>
          <a:blip r:embed="rId3"/>
          <a:srcRect/>
          <a:stretch>
            <a:fillRect/>
          </a:stretch>
        </p:blipFill>
        <p:spPr bwMode="auto">
          <a:xfrm>
            <a:off x="3962400" y="1219200"/>
            <a:ext cx="1320800" cy="1028700"/>
          </a:xfrm>
          <a:prstGeom prst="rect">
            <a:avLst/>
          </a:prstGeom>
          <a:noFill/>
        </p:spPr>
      </p:pic>
      <p:sp>
        <p:nvSpPr>
          <p:cNvPr id="250912" name="Text Box 32"/>
          <p:cNvSpPr txBox="1">
            <a:spLocks noChangeArrowheads="1"/>
          </p:cNvSpPr>
          <p:nvPr/>
        </p:nvSpPr>
        <p:spPr bwMode="auto">
          <a:xfrm>
            <a:off x="3962400" y="3048000"/>
            <a:ext cx="1460500" cy="274638"/>
          </a:xfrm>
          <a:prstGeom prst="rect">
            <a:avLst/>
          </a:prstGeom>
          <a:noFill/>
          <a:ln w="12700">
            <a:noFill/>
            <a:miter lim="800000"/>
            <a:headEnd/>
            <a:tailEnd/>
          </a:ln>
          <a:effectLst/>
        </p:spPr>
        <p:txBody>
          <a:bodyPr>
            <a:spAutoFit/>
          </a:bodyPr>
          <a:lstStyle/>
          <a:p>
            <a:pPr algn="ctr" eaLnBrk="0" hangingPunct="0">
              <a:spcBef>
                <a:spcPct val="50000"/>
              </a:spcBef>
            </a:pPr>
            <a:r>
              <a:rPr lang="en-US" altLang="ko-KR" sz="1200" b="1">
                <a:latin typeface="Trebuchet MS" pitchFamily="34" charset="0"/>
                <a:ea typeface="굴림" pitchFamily="34" charset="-127"/>
              </a:rPr>
              <a:t>VIDEO MATRIX</a:t>
            </a:r>
          </a:p>
        </p:txBody>
      </p:sp>
      <p:sp>
        <p:nvSpPr>
          <p:cNvPr id="250913" name="Line 33"/>
          <p:cNvSpPr>
            <a:spLocks noChangeShapeType="1"/>
          </p:cNvSpPr>
          <p:nvPr/>
        </p:nvSpPr>
        <p:spPr bwMode="auto">
          <a:xfrm flipH="1">
            <a:off x="3057525" y="4656138"/>
            <a:ext cx="1573213" cy="0"/>
          </a:xfrm>
          <a:prstGeom prst="line">
            <a:avLst/>
          </a:prstGeom>
          <a:noFill/>
          <a:ln w="25400">
            <a:solidFill>
              <a:schemeClr val="tx1"/>
            </a:solidFill>
            <a:round/>
            <a:headEnd/>
            <a:tailEnd/>
          </a:ln>
          <a:effectLst/>
        </p:spPr>
        <p:txBody>
          <a:bodyPr anchor="ctr">
            <a:spAutoFit/>
          </a:bodyPr>
          <a:lstStyle/>
          <a:p>
            <a:endParaRPr lang="en-US"/>
          </a:p>
        </p:txBody>
      </p:sp>
      <p:pic>
        <p:nvPicPr>
          <p:cNvPr id="250914" name="Picture 34" descr="CAMERA"/>
          <p:cNvPicPr>
            <a:picLocks noChangeAspect="1" noChangeArrowheads="1"/>
          </p:cNvPicPr>
          <p:nvPr/>
        </p:nvPicPr>
        <p:blipFill>
          <a:blip r:embed="rId4"/>
          <a:srcRect/>
          <a:stretch>
            <a:fillRect/>
          </a:stretch>
        </p:blipFill>
        <p:spPr bwMode="auto">
          <a:xfrm>
            <a:off x="2908300" y="4410075"/>
            <a:ext cx="746125" cy="542925"/>
          </a:xfrm>
          <a:prstGeom prst="rect">
            <a:avLst/>
          </a:prstGeom>
          <a:noFill/>
        </p:spPr>
      </p:pic>
      <p:sp>
        <p:nvSpPr>
          <p:cNvPr id="250915" name="Line 35"/>
          <p:cNvSpPr>
            <a:spLocks noChangeShapeType="1"/>
          </p:cNvSpPr>
          <p:nvPr/>
        </p:nvSpPr>
        <p:spPr bwMode="auto">
          <a:xfrm flipH="1">
            <a:off x="3074988" y="5570538"/>
            <a:ext cx="1573212" cy="0"/>
          </a:xfrm>
          <a:prstGeom prst="line">
            <a:avLst/>
          </a:prstGeom>
          <a:noFill/>
          <a:ln w="25400">
            <a:solidFill>
              <a:schemeClr val="tx1"/>
            </a:solidFill>
            <a:round/>
            <a:headEnd/>
            <a:tailEnd/>
          </a:ln>
          <a:effectLst/>
        </p:spPr>
        <p:txBody>
          <a:bodyPr anchor="ctr">
            <a:spAutoFit/>
          </a:bodyPr>
          <a:lstStyle/>
          <a:p>
            <a:endParaRPr lang="en-US"/>
          </a:p>
        </p:txBody>
      </p:sp>
      <p:pic>
        <p:nvPicPr>
          <p:cNvPr id="250916" name="Picture 36" descr="CAMERA"/>
          <p:cNvPicPr>
            <a:picLocks noChangeAspect="1" noChangeArrowheads="1"/>
          </p:cNvPicPr>
          <p:nvPr/>
        </p:nvPicPr>
        <p:blipFill>
          <a:blip r:embed="rId4"/>
          <a:srcRect/>
          <a:stretch>
            <a:fillRect/>
          </a:stretch>
        </p:blipFill>
        <p:spPr bwMode="auto">
          <a:xfrm>
            <a:off x="2925763" y="5324475"/>
            <a:ext cx="746125" cy="542925"/>
          </a:xfrm>
          <a:prstGeom prst="rect">
            <a:avLst/>
          </a:prstGeom>
          <a:noFill/>
        </p:spPr>
      </p:pic>
      <p:sp>
        <p:nvSpPr>
          <p:cNvPr id="250917" name="Line 37"/>
          <p:cNvSpPr>
            <a:spLocks noChangeShapeType="1"/>
          </p:cNvSpPr>
          <p:nvPr/>
        </p:nvSpPr>
        <p:spPr bwMode="auto">
          <a:xfrm flipH="1">
            <a:off x="4632325" y="4284663"/>
            <a:ext cx="1573213" cy="0"/>
          </a:xfrm>
          <a:prstGeom prst="line">
            <a:avLst/>
          </a:prstGeom>
          <a:noFill/>
          <a:ln w="25400">
            <a:solidFill>
              <a:schemeClr val="tx1"/>
            </a:solidFill>
            <a:round/>
            <a:headEnd/>
            <a:tailEnd/>
          </a:ln>
          <a:effectLst/>
        </p:spPr>
        <p:txBody>
          <a:bodyPr anchor="ctr">
            <a:spAutoFit/>
          </a:bodyPr>
          <a:lstStyle/>
          <a:p>
            <a:endParaRPr lang="en-US"/>
          </a:p>
        </p:txBody>
      </p:sp>
      <p:pic>
        <p:nvPicPr>
          <p:cNvPr id="250918" name="Picture 38" descr="CAMERA"/>
          <p:cNvPicPr>
            <a:picLocks noChangeAspect="1" noChangeArrowheads="1"/>
          </p:cNvPicPr>
          <p:nvPr/>
        </p:nvPicPr>
        <p:blipFill>
          <a:blip r:embed="rId4"/>
          <a:srcRect/>
          <a:stretch>
            <a:fillRect/>
          </a:stretch>
        </p:blipFill>
        <p:spPr bwMode="auto">
          <a:xfrm>
            <a:off x="5840413" y="4038600"/>
            <a:ext cx="746125" cy="542925"/>
          </a:xfrm>
          <a:prstGeom prst="rect">
            <a:avLst/>
          </a:prstGeom>
          <a:noFill/>
        </p:spPr>
      </p:pic>
      <p:sp>
        <p:nvSpPr>
          <p:cNvPr id="250919" name="Line 39"/>
          <p:cNvSpPr>
            <a:spLocks noChangeShapeType="1"/>
          </p:cNvSpPr>
          <p:nvPr/>
        </p:nvSpPr>
        <p:spPr bwMode="auto">
          <a:xfrm flipH="1">
            <a:off x="4662488" y="5199063"/>
            <a:ext cx="1573212" cy="0"/>
          </a:xfrm>
          <a:prstGeom prst="line">
            <a:avLst/>
          </a:prstGeom>
          <a:noFill/>
          <a:ln w="25400">
            <a:solidFill>
              <a:schemeClr val="tx1"/>
            </a:solidFill>
            <a:round/>
            <a:headEnd/>
            <a:tailEnd/>
          </a:ln>
          <a:effectLst/>
        </p:spPr>
        <p:txBody>
          <a:bodyPr anchor="ctr">
            <a:spAutoFit/>
          </a:bodyPr>
          <a:lstStyle/>
          <a:p>
            <a:endParaRPr lang="en-US"/>
          </a:p>
        </p:txBody>
      </p:sp>
      <p:pic>
        <p:nvPicPr>
          <p:cNvPr id="250920" name="Picture 40" descr="CAMERA"/>
          <p:cNvPicPr>
            <a:picLocks noChangeAspect="1" noChangeArrowheads="1"/>
          </p:cNvPicPr>
          <p:nvPr/>
        </p:nvPicPr>
        <p:blipFill>
          <a:blip r:embed="rId4"/>
          <a:srcRect/>
          <a:stretch>
            <a:fillRect/>
          </a:stretch>
        </p:blipFill>
        <p:spPr bwMode="auto">
          <a:xfrm>
            <a:off x="5870575" y="4953000"/>
            <a:ext cx="746125" cy="542925"/>
          </a:xfrm>
          <a:prstGeom prst="rect">
            <a:avLst/>
          </a:prstGeom>
          <a:noFill/>
        </p:spPr>
      </p:pic>
      <p:sp>
        <p:nvSpPr>
          <p:cNvPr id="250921" name="Text Box 41"/>
          <p:cNvSpPr txBox="1">
            <a:spLocks noChangeArrowheads="1"/>
          </p:cNvSpPr>
          <p:nvPr/>
        </p:nvSpPr>
        <p:spPr bwMode="auto">
          <a:xfrm>
            <a:off x="2514600" y="3886200"/>
            <a:ext cx="1460500" cy="274638"/>
          </a:xfrm>
          <a:prstGeom prst="rect">
            <a:avLst/>
          </a:prstGeom>
          <a:noFill/>
          <a:ln w="12700">
            <a:noFill/>
            <a:miter lim="800000"/>
            <a:headEnd/>
            <a:tailEnd/>
          </a:ln>
          <a:effectLst/>
        </p:spPr>
        <p:txBody>
          <a:bodyPr>
            <a:spAutoFit/>
          </a:bodyPr>
          <a:lstStyle/>
          <a:p>
            <a:pPr algn="ctr" eaLnBrk="0" hangingPunct="0">
              <a:spcBef>
                <a:spcPct val="50000"/>
              </a:spcBef>
            </a:pPr>
            <a:r>
              <a:rPr lang="en-US" altLang="ko-KR" sz="1200" b="1">
                <a:latin typeface="Trebuchet MS" pitchFamily="34" charset="0"/>
                <a:ea typeface="굴림" pitchFamily="34" charset="-127"/>
              </a:rPr>
              <a:t>E/LX7</a:t>
            </a:r>
          </a:p>
        </p:txBody>
      </p:sp>
      <p:sp>
        <p:nvSpPr>
          <p:cNvPr id="250922" name="Text Box 42"/>
          <p:cNvSpPr txBox="1">
            <a:spLocks noChangeArrowheads="1"/>
          </p:cNvSpPr>
          <p:nvPr/>
        </p:nvSpPr>
        <p:spPr bwMode="auto">
          <a:xfrm>
            <a:off x="2286000" y="4800600"/>
            <a:ext cx="2057400" cy="396875"/>
          </a:xfrm>
          <a:prstGeom prst="rect">
            <a:avLst/>
          </a:prstGeom>
          <a:noFill/>
          <a:ln w="12700">
            <a:noFill/>
            <a:miter lim="800000"/>
            <a:headEnd/>
            <a:tailEnd/>
          </a:ln>
          <a:effectLst/>
        </p:spPr>
        <p:txBody>
          <a:bodyPr>
            <a:spAutoFit/>
          </a:bodyPr>
          <a:lstStyle/>
          <a:p>
            <a:pPr algn="ctr" eaLnBrk="0" hangingPunct="0">
              <a:spcBef>
                <a:spcPct val="50000"/>
              </a:spcBef>
            </a:pPr>
            <a:r>
              <a:rPr lang="en-US" altLang="ko-KR" sz="1000" b="1">
                <a:latin typeface="Trebuchet MS" pitchFamily="34" charset="0"/>
                <a:ea typeface="굴림" pitchFamily="34" charset="-127"/>
              </a:rPr>
              <a:t>4X17</a:t>
            </a:r>
            <a:br>
              <a:rPr lang="en-US" altLang="ko-KR" sz="1000" b="1">
                <a:latin typeface="Trebuchet MS" pitchFamily="34" charset="0"/>
                <a:ea typeface="굴림" pitchFamily="34" charset="-127"/>
              </a:rPr>
            </a:br>
            <a:r>
              <a:rPr lang="en-US" altLang="ko-KR" sz="1000" b="1">
                <a:latin typeface="Trebuchet MS" pitchFamily="34" charset="0"/>
                <a:ea typeface="굴림" pitchFamily="34" charset="-127"/>
              </a:rPr>
              <a:t>3F-19F (A,B </a:t>
            </a:r>
            <a:r>
              <a:rPr lang="en-AU" altLang="zh-CN" sz="1000" b="1">
                <a:latin typeface="Trebuchet MS" pitchFamily="34" charset="0"/>
                <a:ea typeface="SimSun" pitchFamily="2" charset="-122"/>
              </a:rPr>
              <a:t>Lift corridor</a:t>
            </a:r>
            <a:r>
              <a:rPr lang="en-US" altLang="ko-KR" sz="1000" b="1">
                <a:latin typeface="Trebuchet MS" pitchFamily="34" charset="0"/>
                <a:ea typeface="굴림" pitchFamily="34" charset="-127"/>
              </a:rPr>
              <a:t>)</a:t>
            </a:r>
          </a:p>
        </p:txBody>
      </p:sp>
      <p:sp>
        <p:nvSpPr>
          <p:cNvPr id="250923" name="Text Box 43"/>
          <p:cNvSpPr txBox="1">
            <a:spLocks noChangeArrowheads="1"/>
          </p:cNvSpPr>
          <p:nvPr/>
        </p:nvSpPr>
        <p:spPr bwMode="auto">
          <a:xfrm>
            <a:off x="2362200" y="5791200"/>
            <a:ext cx="2057400" cy="396875"/>
          </a:xfrm>
          <a:prstGeom prst="rect">
            <a:avLst/>
          </a:prstGeom>
          <a:noFill/>
          <a:ln w="12700">
            <a:noFill/>
            <a:miter lim="800000"/>
            <a:headEnd/>
            <a:tailEnd/>
          </a:ln>
          <a:effectLst/>
        </p:spPr>
        <p:txBody>
          <a:bodyPr>
            <a:spAutoFit/>
          </a:bodyPr>
          <a:lstStyle/>
          <a:p>
            <a:pPr algn="ctr" eaLnBrk="0" hangingPunct="0">
              <a:spcBef>
                <a:spcPct val="50000"/>
              </a:spcBef>
            </a:pPr>
            <a:r>
              <a:rPr lang="en-US" altLang="ko-KR" sz="1000" b="1">
                <a:latin typeface="Trebuchet MS" pitchFamily="34" charset="0"/>
                <a:ea typeface="굴림" pitchFamily="34" charset="-127"/>
              </a:rPr>
              <a:t>10X3</a:t>
            </a:r>
            <a:br>
              <a:rPr lang="en-US" altLang="ko-KR" sz="1000" b="1">
                <a:latin typeface="Trebuchet MS" pitchFamily="34" charset="0"/>
                <a:ea typeface="굴림" pitchFamily="34" charset="-127"/>
              </a:rPr>
            </a:br>
            <a:r>
              <a:rPr lang="en-US" altLang="ko-KR" sz="1000" b="1">
                <a:latin typeface="Trebuchet MS" pitchFamily="34" charset="0"/>
                <a:ea typeface="굴림" pitchFamily="34" charset="-127"/>
              </a:rPr>
              <a:t>B1-B3(</a:t>
            </a:r>
            <a:r>
              <a:rPr lang="en-AU" altLang="zh-CN" sz="1000" b="1">
                <a:latin typeface="Trebuchet MS" pitchFamily="34" charset="0"/>
                <a:ea typeface="SimSun" pitchFamily="2" charset="-122"/>
              </a:rPr>
              <a:t>Parking lot</a:t>
            </a:r>
            <a:r>
              <a:rPr lang="en-US" altLang="ko-KR" sz="1000" b="1">
                <a:latin typeface="Trebuchet MS" pitchFamily="34" charset="0"/>
                <a:ea typeface="굴림" pitchFamily="34" charset="-127"/>
              </a:rPr>
              <a:t>)</a:t>
            </a:r>
          </a:p>
        </p:txBody>
      </p:sp>
      <p:sp>
        <p:nvSpPr>
          <p:cNvPr id="250924" name="Text Box 44"/>
          <p:cNvSpPr txBox="1">
            <a:spLocks noChangeArrowheads="1"/>
          </p:cNvSpPr>
          <p:nvPr/>
        </p:nvSpPr>
        <p:spPr bwMode="auto">
          <a:xfrm>
            <a:off x="5257800" y="4495800"/>
            <a:ext cx="2057400" cy="396875"/>
          </a:xfrm>
          <a:prstGeom prst="rect">
            <a:avLst/>
          </a:prstGeom>
          <a:noFill/>
          <a:ln w="12700">
            <a:noFill/>
            <a:miter lim="800000"/>
            <a:headEnd/>
            <a:tailEnd/>
          </a:ln>
          <a:effectLst/>
        </p:spPr>
        <p:txBody>
          <a:bodyPr>
            <a:spAutoFit/>
          </a:bodyPr>
          <a:lstStyle/>
          <a:p>
            <a:pPr algn="ctr" eaLnBrk="0" hangingPunct="0">
              <a:spcBef>
                <a:spcPct val="50000"/>
              </a:spcBef>
            </a:pPr>
            <a:r>
              <a:rPr lang="en-US" altLang="ko-KR" sz="1000" b="1">
                <a:latin typeface="Trebuchet MS" pitchFamily="34" charset="0"/>
                <a:ea typeface="굴림" pitchFamily="34" charset="-127"/>
              </a:rPr>
              <a:t>10X2</a:t>
            </a:r>
            <a:br>
              <a:rPr lang="en-US" altLang="ko-KR" sz="1000" b="1">
                <a:latin typeface="Trebuchet MS" pitchFamily="34" charset="0"/>
                <a:ea typeface="굴림" pitchFamily="34" charset="-127"/>
              </a:rPr>
            </a:br>
            <a:r>
              <a:rPr lang="en-US" altLang="ko-KR" sz="1000" b="1">
                <a:latin typeface="Trebuchet MS" pitchFamily="34" charset="0"/>
                <a:ea typeface="굴림" pitchFamily="34" charset="-127"/>
              </a:rPr>
              <a:t>1F - 2F</a:t>
            </a:r>
          </a:p>
        </p:txBody>
      </p:sp>
      <p:sp>
        <p:nvSpPr>
          <p:cNvPr id="250925" name="Text Box 45"/>
          <p:cNvSpPr txBox="1">
            <a:spLocks noChangeArrowheads="1"/>
          </p:cNvSpPr>
          <p:nvPr/>
        </p:nvSpPr>
        <p:spPr bwMode="auto">
          <a:xfrm>
            <a:off x="5257800" y="5410200"/>
            <a:ext cx="2057400" cy="396875"/>
          </a:xfrm>
          <a:prstGeom prst="rect">
            <a:avLst/>
          </a:prstGeom>
          <a:noFill/>
          <a:ln w="12700">
            <a:noFill/>
            <a:miter lim="800000"/>
            <a:headEnd/>
            <a:tailEnd/>
          </a:ln>
          <a:effectLst/>
        </p:spPr>
        <p:txBody>
          <a:bodyPr>
            <a:spAutoFit/>
          </a:bodyPr>
          <a:lstStyle/>
          <a:p>
            <a:pPr algn="ctr" eaLnBrk="0" hangingPunct="0">
              <a:spcBef>
                <a:spcPct val="50000"/>
              </a:spcBef>
            </a:pPr>
            <a:r>
              <a:rPr lang="en-US" altLang="ko-KR" sz="1000" b="1">
                <a:latin typeface="Trebuchet MS" pitchFamily="34" charset="0"/>
                <a:ea typeface="굴림" pitchFamily="34" charset="-127"/>
              </a:rPr>
              <a:t>10</a:t>
            </a:r>
            <a:br>
              <a:rPr lang="en-US" altLang="ko-KR" sz="1000" b="1">
                <a:latin typeface="Trebuchet MS" pitchFamily="34" charset="0"/>
                <a:ea typeface="굴림" pitchFamily="34" charset="-127"/>
              </a:rPr>
            </a:br>
            <a:r>
              <a:rPr lang="en-US" altLang="ko-KR" sz="1000" b="1">
                <a:latin typeface="Trebuchet MS" pitchFamily="34" charset="0"/>
                <a:ea typeface="굴림" pitchFamily="34" charset="-127"/>
              </a:rPr>
              <a:t>(</a:t>
            </a:r>
            <a:r>
              <a:rPr lang="en-AU" altLang="zh-CN" sz="1000" b="1">
                <a:latin typeface="Trebuchet MS" pitchFamily="34" charset="0"/>
                <a:ea typeface="SimSun" pitchFamily="2" charset="-122"/>
              </a:rPr>
              <a:t>Outside building and roof</a:t>
            </a:r>
            <a:r>
              <a:rPr lang="en-US" altLang="zh-CN" sz="1000" b="1">
                <a:latin typeface="Trebuchet MS" pitchFamily="34" charset="0"/>
                <a:ea typeface="SimSun" pitchFamily="2" charset="-122"/>
              </a:rPr>
              <a:t>）</a:t>
            </a:r>
            <a:endParaRPr lang="ko-KR" altLang="en-US" sz="1000" b="1">
              <a:latin typeface="Trebuchet MS" pitchFamily="34" charset="0"/>
              <a:ea typeface="굴림" pitchFamily="34" charset="-127"/>
            </a:endParaRPr>
          </a:p>
        </p:txBody>
      </p:sp>
      <p:sp>
        <p:nvSpPr>
          <p:cNvPr id="250926" name="Rectangle 46"/>
          <p:cNvSpPr>
            <a:spLocks noChangeArrowheads="1"/>
          </p:cNvSpPr>
          <p:nvPr/>
        </p:nvSpPr>
        <p:spPr bwMode="auto">
          <a:xfrm>
            <a:off x="307975" y="1258888"/>
            <a:ext cx="3541713" cy="1058862"/>
          </a:xfrm>
          <a:prstGeom prst="rect">
            <a:avLst/>
          </a:prstGeom>
          <a:noFill/>
          <a:ln w="9525">
            <a:noFill/>
            <a:miter lim="800000"/>
            <a:headEnd/>
            <a:tailEnd/>
          </a:ln>
          <a:effectLst/>
        </p:spPr>
        <p:txBody>
          <a:bodyPr wrap="none" lIns="104280" tIns="52141" rIns="104280" bIns="52141"/>
          <a:lstStyle/>
          <a:p>
            <a:pPr defTabSz="1042988" latinLnBrk="1">
              <a:buFont typeface="Wingdings" pitchFamily="2" charset="2"/>
              <a:buChar char="§"/>
            </a:pPr>
            <a:r>
              <a:rPr kumimoji="1" lang="en-US" altLang="ko-KR" sz="1400" b="1">
                <a:latin typeface="Trebuchet MS" pitchFamily="34" charset="0"/>
                <a:ea typeface="HY울릉도M" pitchFamily="18" charset="-127"/>
              </a:rPr>
              <a:t>CCTV</a:t>
            </a:r>
            <a:r>
              <a:rPr kumimoji="1" lang="en-AU" altLang="ko-KR" sz="1400" b="1">
                <a:latin typeface="Trebuchet MS" pitchFamily="34" charset="0"/>
                <a:ea typeface="HY울릉도M" pitchFamily="18" charset="-127"/>
              </a:rPr>
              <a:t> network uses UTP cables to </a:t>
            </a:r>
            <a:br>
              <a:rPr kumimoji="1" lang="en-AU" altLang="ko-KR" sz="1400" b="1">
                <a:latin typeface="Trebuchet MS" pitchFamily="34" charset="0"/>
                <a:ea typeface="HY울릉도M" pitchFamily="18" charset="-127"/>
              </a:rPr>
            </a:br>
            <a:r>
              <a:rPr kumimoji="1" lang="en-AU" altLang="ko-KR" sz="1400" b="1">
                <a:latin typeface="Trebuchet MS" pitchFamily="34" charset="0"/>
                <a:ea typeface="HY울릉도M" pitchFamily="18" charset="-127"/>
              </a:rPr>
              <a:t>ensure fast transmission of mass data </a:t>
            </a:r>
            <a:endParaRPr kumimoji="1" lang="zh-CN" altLang="en-US" sz="1400" b="1">
              <a:latin typeface="Trebuchet MS" pitchFamily="34" charset="0"/>
              <a:ea typeface="SimSun" pitchFamily="2" charset="-122"/>
            </a:endParaRPr>
          </a:p>
          <a:p>
            <a:pPr defTabSz="1042988" latinLnBrk="1">
              <a:buFont typeface="Wingdings" pitchFamily="2" charset="2"/>
              <a:buChar char="§"/>
            </a:pPr>
            <a:r>
              <a:rPr kumimoji="1" lang="en-US" altLang="zh-CN" sz="1400" b="1">
                <a:latin typeface="Trebuchet MS" pitchFamily="34" charset="0"/>
                <a:ea typeface="SimSun" pitchFamily="2" charset="-122"/>
              </a:rPr>
              <a:t>CCTV</a:t>
            </a:r>
            <a:r>
              <a:rPr kumimoji="1" lang="en-AU" altLang="zh-CN" sz="1400" b="1">
                <a:latin typeface="Trebuchet MS" pitchFamily="34" charset="0"/>
                <a:ea typeface="SimSun" pitchFamily="2" charset="-122"/>
              </a:rPr>
              <a:t> network is connected with </a:t>
            </a:r>
            <a:br>
              <a:rPr kumimoji="1" lang="en-AU" altLang="zh-CN" sz="1400" b="1">
                <a:latin typeface="Trebuchet MS" pitchFamily="34" charset="0"/>
                <a:ea typeface="SimSun" pitchFamily="2" charset="-122"/>
              </a:rPr>
            </a:br>
            <a:r>
              <a:rPr kumimoji="1" lang="en-US" altLang="zh-CN" sz="1400" b="1">
                <a:latin typeface="Trebuchet MS" pitchFamily="34" charset="0"/>
                <a:ea typeface="SimSun" pitchFamily="2" charset="-122"/>
              </a:rPr>
              <a:t>LonWorks</a:t>
            </a:r>
            <a:r>
              <a:rPr kumimoji="1" lang="en-AU" altLang="zh-CN" sz="1400" b="1">
                <a:latin typeface="Trebuchet MS" pitchFamily="34" charset="0"/>
                <a:ea typeface="SimSun" pitchFamily="2" charset="-122"/>
              </a:rPr>
              <a:t> network for data transmission</a:t>
            </a:r>
            <a:endParaRPr kumimoji="1" lang="en-US" altLang="zh-CN" sz="1400" b="1">
              <a:latin typeface="Trebuchet MS" pitchFamily="34" charset="0"/>
              <a:ea typeface="SimSun" pitchFamily="2" charset="-122"/>
            </a:endParaRPr>
          </a:p>
        </p:txBody>
      </p:sp>
      <p:sp>
        <p:nvSpPr>
          <p:cNvPr id="250928" name="Rectangle 48">
            <a:hlinkClick r:id="rId5" action="ppaction://hlinksldjump" highlightClick="1"/>
            <a:hlinkHover r:id="rId5" action="ppaction://hlinksldjump" highlightClick="1"/>
          </p:cNvPr>
          <p:cNvSpPr>
            <a:spLocks noChangeArrowheads="1"/>
          </p:cNvSpPr>
          <p:nvPr/>
        </p:nvSpPr>
        <p:spPr bwMode="auto">
          <a:xfrm>
            <a:off x="323850" y="471488"/>
            <a:ext cx="3598863" cy="366712"/>
          </a:xfrm>
          <a:prstGeom prst="rect">
            <a:avLst/>
          </a:prstGeom>
          <a:noFill/>
          <a:ln w="9525">
            <a:noFill/>
            <a:miter lim="800000"/>
            <a:headEnd/>
            <a:tailEnd/>
          </a:ln>
          <a:effectLst/>
        </p:spPr>
        <p:txBody>
          <a:bodyPr wrap="none" lIns="104280" tIns="52141" rIns="104280" bIns="52141" anchor="ctr"/>
          <a:lstStyle/>
          <a:p>
            <a:pPr defTabSz="1042988" latinLnBrk="1"/>
            <a:r>
              <a:rPr kumimoji="1" lang="en-US" altLang="ko-KR" sz="2400" u="sng">
                <a:solidFill>
                  <a:srgbClr val="FF3300"/>
                </a:solidFill>
                <a:effectLst>
                  <a:outerShdw blurRad="38100" dist="38100" dir="2700000" algn="tl">
                    <a:srgbClr val="C0C0C0"/>
                  </a:outerShdw>
                </a:effectLst>
                <a:latin typeface="Trebuchet MS" pitchFamily="34" charset="0"/>
                <a:ea typeface="HY울릉도M" pitchFamily="18" charset="-127"/>
              </a:rPr>
              <a:t>CCTV Configuration</a:t>
            </a:r>
          </a:p>
        </p:txBody>
      </p:sp>
      <p:pic>
        <p:nvPicPr>
          <p:cNvPr id="250929" name="Picture 49" descr="Web Camera Server"/>
          <p:cNvPicPr>
            <a:picLocks noChangeAspect="1" noChangeArrowheads="1"/>
          </p:cNvPicPr>
          <p:nvPr/>
        </p:nvPicPr>
        <p:blipFill>
          <a:blip r:embed="rId6" cstate="print"/>
          <a:srcRect/>
          <a:stretch>
            <a:fillRect/>
          </a:stretch>
        </p:blipFill>
        <p:spPr bwMode="auto">
          <a:xfrm>
            <a:off x="3886200" y="2514600"/>
            <a:ext cx="1371600" cy="557213"/>
          </a:xfrm>
          <a:prstGeom prst="rect">
            <a:avLst/>
          </a:prstGeom>
          <a:noFill/>
        </p:spPr>
      </p:pic>
      <p:sp>
        <p:nvSpPr>
          <p:cNvPr id="250932" name="Text Box 52"/>
          <p:cNvSpPr txBox="1">
            <a:spLocks noChangeArrowheads="1"/>
          </p:cNvSpPr>
          <p:nvPr/>
        </p:nvSpPr>
        <p:spPr bwMode="auto">
          <a:xfrm>
            <a:off x="7138988" y="6491288"/>
            <a:ext cx="1639887" cy="366712"/>
          </a:xfrm>
          <a:prstGeom prst="rect">
            <a:avLst/>
          </a:prstGeom>
          <a:noFill/>
          <a:ln w="9525">
            <a:noFill/>
            <a:miter lim="800000"/>
            <a:headEnd/>
            <a:tailEnd/>
          </a:ln>
          <a:effectLst/>
        </p:spPr>
        <p:txBody>
          <a:bodyPr>
            <a:spAutoFit/>
          </a:bodyPr>
          <a:lstStyle/>
          <a:p>
            <a:pPr>
              <a:spcBef>
                <a:spcPct val="50000"/>
              </a:spcBef>
            </a:pPr>
            <a:r>
              <a:rPr lang="en-US" b="1" i="1">
                <a:effectLst>
                  <a:outerShdw blurRad="38100" dist="38100" dir="2700000" algn="tl">
                    <a:srgbClr val="C0C0C0"/>
                  </a:outerShdw>
                </a:effectLst>
                <a:hlinkClick r:id="" action="ppaction://hlinkshowjump?jump=nextslide"/>
              </a:rPr>
              <a:t>Next Slide</a:t>
            </a:r>
            <a:endParaRPr lang="en-US" b="1" i="1">
              <a:effectLst>
                <a:outerShdw blurRad="38100" dist="38100" dir="2700000" algn="tl">
                  <a:srgbClr val="C0C0C0"/>
                </a:outerShdw>
              </a:effectLst>
            </a:endParaRPr>
          </a:p>
        </p:txBody>
      </p:sp>
      <p:sp>
        <p:nvSpPr>
          <p:cNvPr id="250933" name="Text Box 53"/>
          <p:cNvSpPr txBox="1">
            <a:spLocks noChangeArrowheads="1"/>
          </p:cNvSpPr>
          <p:nvPr/>
        </p:nvSpPr>
        <p:spPr bwMode="auto">
          <a:xfrm>
            <a:off x="444500" y="6491288"/>
            <a:ext cx="1758950" cy="366712"/>
          </a:xfrm>
          <a:prstGeom prst="rect">
            <a:avLst/>
          </a:prstGeom>
          <a:noFill/>
          <a:ln w="9525">
            <a:noFill/>
            <a:miter lim="800000"/>
            <a:headEnd/>
            <a:tailEnd/>
          </a:ln>
          <a:effectLst/>
        </p:spPr>
        <p:txBody>
          <a:bodyPr wrap="none">
            <a:spAutoFit/>
          </a:bodyPr>
          <a:lstStyle/>
          <a:p>
            <a:r>
              <a:rPr lang="en-US" b="1" i="1">
                <a:hlinkClick r:id="" action="ppaction://hlinkshowjump?jump=previousslide"/>
              </a:rPr>
              <a:t>Previous Slide</a:t>
            </a:r>
            <a:endParaRPr lang="en-US" b="1" i="1"/>
          </a:p>
        </p:txBody>
      </p:sp>
      <p:sp>
        <p:nvSpPr>
          <p:cNvPr id="250934" name="Text Box 54"/>
          <p:cNvSpPr txBox="1">
            <a:spLocks noChangeArrowheads="1"/>
          </p:cNvSpPr>
          <p:nvPr/>
        </p:nvSpPr>
        <p:spPr bwMode="auto">
          <a:xfrm>
            <a:off x="3813175" y="6583363"/>
            <a:ext cx="1130300" cy="274637"/>
          </a:xfrm>
          <a:prstGeom prst="rect">
            <a:avLst/>
          </a:prstGeom>
          <a:noFill/>
          <a:ln w="9525">
            <a:noFill/>
            <a:miter lim="800000"/>
            <a:headEnd/>
            <a:tailEnd/>
          </a:ln>
          <a:effectLst/>
        </p:spPr>
        <p:txBody>
          <a:bodyPr wrap="none">
            <a:spAutoFit/>
          </a:bodyPr>
          <a:lstStyle/>
          <a:p>
            <a:r>
              <a:rPr lang="en-US" sz="1200" b="1" i="1">
                <a:solidFill>
                  <a:srgbClr val="A50021"/>
                </a:solidFill>
                <a:effectLst>
                  <a:outerShdw blurRad="38100" dist="38100" dir="2700000" algn="tl">
                    <a:srgbClr val="C0C0C0"/>
                  </a:outerShdw>
                </a:effectLst>
                <a:hlinkClick r:id="rId7" action="ppaction://hlinksldjump"/>
              </a:rPr>
              <a:t>Back-2-index</a:t>
            </a:r>
            <a:endParaRPr lang="en-US" sz="1200" b="1" i="1">
              <a:solidFill>
                <a:srgbClr val="A50021"/>
              </a:solidFill>
              <a:effectLst>
                <a:outerShdw blurRad="38100" dist="38100" dir="2700000" algn="tl">
                  <a:srgbClr val="C0C0C0"/>
                </a:outerShdw>
              </a:effectLst>
            </a:endParaRPr>
          </a:p>
        </p:txBody>
      </p:sp>
      <p:pic>
        <p:nvPicPr>
          <p:cNvPr id="50" name="Picture 49"/>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7483106" y="5744495"/>
            <a:ext cx="1200428" cy="658359"/>
          </a:xfrm>
          <a:prstGeom prst="rect">
            <a:avLst/>
          </a:prstGeom>
          <a:noFill/>
          <a:ln>
            <a:noFill/>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8" name="Text Box 4"/>
          <p:cNvSpPr txBox="1">
            <a:spLocks noChangeArrowheads="1"/>
          </p:cNvSpPr>
          <p:nvPr/>
        </p:nvSpPr>
        <p:spPr bwMode="auto">
          <a:xfrm>
            <a:off x="436563" y="873125"/>
            <a:ext cx="8229600" cy="4473575"/>
          </a:xfrm>
          <a:prstGeom prst="rect">
            <a:avLst/>
          </a:prstGeom>
          <a:noFill/>
          <a:ln w="9525">
            <a:noFill/>
            <a:miter lim="800000"/>
            <a:headEnd/>
            <a:tailEnd/>
          </a:ln>
          <a:effectLst/>
        </p:spPr>
        <p:txBody>
          <a:bodyPr>
            <a:spAutoFit/>
          </a:bodyPr>
          <a:lstStyle/>
          <a:p>
            <a:pPr>
              <a:spcBef>
                <a:spcPct val="50000"/>
              </a:spcBef>
              <a:buFontTx/>
              <a:buChar char="•"/>
            </a:pPr>
            <a:r>
              <a:rPr lang="en-US" sz="2400" b="1">
                <a:solidFill>
                  <a:srgbClr val="CC0099"/>
                </a:solidFill>
                <a:latin typeface="Tahoma" pitchFamily="34" charset="0"/>
              </a:rPr>
              <a:t>  Monitors and reacts to emergencies which may happen in the following areas: </a:t>
            </a:r>
          </a:p>
          <a:p>
            <a:pPr>
              <a:spcBef>
                <a:spcPct val="50000"/>
              </a:spcBef>
            </a:pPr>
            <a:r>
              <a:rPr lang="en-US" b="1">
                <a:solidFill>
                  <a:srgbClr val="CC0099"/>
                </a:solidFill>
                <a:latin typeface="Tahoma" pitchFamily="34" charset="0"/>
              </a:rPr>
              <a:t>     </a:t>
            </a:r>
            <a:r>
              <a:rPr lang="en-US" sz="2400" b="1">
                <a:latin typeface="Tahoma" pitchFamily="34" charset="0"/>
              </a:rPr>
              <a:t>-</a:t>
            </a:r>
            <a:r>
              <a:rPr lang="en-US" b="1">
                <a:latin typeface="Tahoma" pitchFamily="34" charset="0"/>
              </a:rPr>
              <a:t> In the lifts, roof</a:t>
            </a:r>
          </a:p>
          <a:p>
            <a:pPr>
              <a:spcBef>
                <a:spcPct val="50000"/>
              </a:spcBef>
            </a:pPr>
            <a:r>
              <a:rPr lang="en-US" b="1">
                <a:latin typeface="Tahoma" pitchFamily="34" charset="0"/>
              </a:rPr>
              <a:t>     </a:t>
            </a:r>
            <a:r>
              <a:rPr lang="en-US" sz="2400" b="1">
                <a:latin typeface="Tahoma" pitchFamily="34" charset="0"/>
              </a:rPr>
              <a:t>-</a:t>
            </a:r>
            <a:r>
              <a:rPr lang="en-US" b="1">
                <a:latin typeface="Tahoma" pitchFamily="34" charset="0"/>
              </a:rPr>
              <a:t> Lift corridor of each level</a:t>
            </a:r>
          </a:p>
          <a:p>
            <a:pPr>
              <a:spcBef>
                <a:spcPct val="50000"/>
              </a:spcBef>
            </a:pPr>
            <a:r>
              <a:rPr lang="en-US" b="1">
                <a:latin typeface="Tahoma" pitchFamily="34" charset="0"/>
              </a:rPr>
              <a:t>     </a:t>
            </a:r>
            <a:r>
              <a:rPr lang="en-US" sz="2400" b="1">
                <a:latin typeface="Tahoma" pitchFamily="34" charset="0"/>
              </a:rPr>
              <a:t>-</a:t>
            </a:r>
            <a:r>
              <a:rPr lang="en-US" b="1">
                <a:latin typeface="Tahoma" pitchFamily="34" charset="0"/>
              </a:rPr>
              <a:t> Underground parking lot, driveway and footpath</a:t>
            </a:r>
          </a:p>
          <a:p>
            <a:pPr>
              <a:spcBef>
                <a:spcPct val="50000"/>
              </a:spcBef>
            </a:pPr>
            <a:r>
              <a:rPr lang="en-US" b="1">
                <a:latin typeface="Tahoma" pitchFamily="34" charset="0"/>
              </a:rPr>
              <a:t>     </a:t>
            </a:r>
            <a:r>
              <a:rPr lang="en-US" sz="2400" b="1">
                <a:latin typeface="Tahoma" pitchFamily="34" charset="0"/>
              </a:rPr>
              <a:t>- </a:t>
            </a:r>
            <a:r>
              <a:rPr lang="en-US" b="1">
                <a:latin typeface="Tahoma" pitchFamily="34" charset="0"/>
              </a:rPr>
              <a:t>Outside areas of the building</a:t>
            </a:r>
          </a:p>
          <a:p>
            <a:pPr>
              <a:spcBef>
                <a:spcPct val="50000"/>
              </a:spcBef>
              <a:buFontTx/>
              <a:buChar char="•"/>
            </a:pPr>
            <a:r>
              <a:rPr lang="en-US" sz="2400" b="1">
                <a:solidFill>
                  <a:srgbClr val="CC0099"/>
                </a:solidFill>
                <a:latin typeface="Tahoma" pitchFamily="34" charset="0"/>
              </a:rPr>
              <a:t>  24 hours video recording</a:t>
            </a:r>
          </a:p>
          <a:p>
            <a:pPr>
              <a:spcBef>
                <a:spcPct val="50000"/>
              </a:spcBef>
              <a:buFontTx/>
              <a:buChar char="•"/>
            </a:pPr>
            <a:r>
              <a:rPr lang="en-US" sz="2400" b="1">
                <a:solidFill>
                  <a:srgbClr val="CC0099"/>
                </a:solidFill>
                <a:latin typeface="Tahoma" pitchFamily="34" charset="0"/>
              </a:rPr>
              <a:t>  Digital video recording = long recording hours, 					easy management</a:t>
            </a:r>
          </a:p>
        </p:txBody>
      </p:sp>
      <p:sp>
        <p:nvSpPr>
          <p:cNvPr id="251909" name="Text Box 5"/>
          <p:cNvSpPr txBox="1">
            <a:spLocks noChangeArrowheads="1"/>
          </p:cNvSpPr>
          <p:nvPr/>
        </p:nvSpPr>
        <p:spPr bwMode="auto">
          <a:xfrm>
            <a:off x="344488" y="230188"/>
            <a:ext cx="4732337" cy="519112"/>
          </a:xfrm>
          <a:prstGeom prst="rect">
            <a:avLst/>
          </a:prstGeom>
          <a:noFill/>
          <a:ln w="9525">
            <a:noFill/>
            <a:miter lim="800000"/>
            <a:headEnd/>
            <a:tailEnd/>
          </a:ln>
          <a:effectLst/>
        </p:spPr>
        <p:txBody>
          <a:bodyPr wrap="none">
            <a:spAutoFit/>
          </a:bodyPr>
          <a:lstStyle/>
          <a:p>
            <a:r>
              <a:rPr lang="en-US" sz="2800" b="1" u="sng">
                <a:solidFill>
                  <a:srgbClr val="9900CC"/>
                </a:solidFill>
                <a:effectLst>
                  <a:outerShdw blurRad="38100" dist="38100" dir="2700000" algn="tl">
                    <a:srgbClr val="C0C0C0"/>
                  </a:outerShdw>
                </a:effectLst>
              </a:rPr>
              <a:t>Configured CCTV System: </a:t>
            </a:r>
          </a:p>
        </p:txBody>
      </p:sp>
      <p:pic>
        <p:nvPicPr>
          <p:cNvPr id="251910" name="Picture 6" descr="BS7DJ3N91surveillance_cctv_solutions"/>
          <p:cNvPicPr>
            <a:picLocks noChangeAspect="1" noChangeArrowheads="1"/>
          </p:cNvPicPr>
          <p:nvPr/>
        </p:nvPicPr>
        <p:blipFill>
          <a:blip r:embed="rId2"/>
          <a:srcRect/>
          <a:stretch>
            <a:fillRect/>
          </a:stretch>
        </p:blipFill>
        <p:spPr bwMode="auto">
          <a:xfrm>
            <a:off x="7199313" y="1293813"/>
            <a:ext cx="1647825" cy="3232150"/>
          </a:xfrm>
          <a:prstGeom prst="rect">
            <a:avLst/>
          </a:prstGeom>
          <a:noFill/>
        </p:spPr>
      </p:pic>
      <p:sp>
        <p:nvSpPr>
          <p:cNvPr id="251912" name="Text Box 8"/>
          <p:cNvSpPr txBox="1">
            <a:spLocks noChangeArrowheads="1"/>
          </p:cNvSpPr>
          <p:nvPr/>
        </p:nvSpPr>
        <p:spPr bwMode="auto">
          <a:xfrm>
            <a:off x="7194550" y="6491288"/>
            <a:ext cx="1639888" cy="366712"/>
          </a:xfrm>
          <a:prstGeom prst="rect">
            <a:avLst/>
          </a:prstGeom>
          <a:noFill/>
          <a:ln w="9525">
            <a:noFill/>
            <a:miter lim="800000"/>
            <a:headEnd/>
            <a:tailEnd/>
          </a:ln>
          <a:effectLst/>
        </p:spPr>
        <p:txBody>
          <a:bodyPr>
            <a:spAutoFit/>
          </a:bodyPr>
          <a:lstStyle/>
          <a:p>
            <a:pPr>
              <a:spcBef>
                <a:spcPct val="50000"/>
              </a:spcBef>
            </a:pPr>
            <a:r>
              <a:rPr lang="en-US" b="1" i="1">
                <a:effectLst>
                  <a:outerShdw blurRad="38100" dist="38100" dir="2700000" algn="tl">
                    <a:srgbClr val="C0C0C0"/>
                  </a:outerShdw>
                </a:effectLst>
                <a:hlinkClick r:id="" action="ppaction://hlinkshowjump?jump=nextslide"/>
              </a:rPr>
              <a:t>Next Slide</a:t>
            </a:r>
            <a:endParaRPr lang="en-US" b="1" i="1">
              <a:effectLst>
                <a:outerShdw blurRad="38100" dist="38100" dir="2700000" algn="tl">
                  <a:srgbClr val="C0C0C0"/>
                </a:outerShdw>
              </a:effectLst>
            </a:endParaRPr>
          </a:p>
        </p:txBody>
      </p:sp>
      <p:sp>
        <p:nvSpPr>
          <p:cNvPr id="251913" name="Text Box 9"/>
          <p:cNvSpPr txBox="1">
            <a:spLocks noChangeArrowheads="1"/>
          </p:cNvSpPr>
          <p:nvPr/>
        </p:nvSpPr>
        <p:spPr bwMode="auto">
          <a:xfrm>
            <a:off x="473075" y="6491288"/>
            <a:ext cx="1758950" cy="366712"/>
          </a:xfrm>
          <a:prstGeom prst="rect">
            <a:avLst/>
          </a:prstGeom>
          <a:noFill/>
          <a:ln w="9525">
            <a:noFill/>
            <a:miter lim="800000"/>
            <a:headEnd/>
            <a:tailEnd/>
          </a:ln>
          <a:effectLst/>
        </p:spPr>
        <p:txBody>
          <a:bodyPr wrap="none">
            <a:spAutoFit/>
          </a:bodyPr>
          <a:lstStyle/>
          <a:p>
            <a:r>
              <a:rPr lang="en-US" b="1" i="1">
                <a:hlinkClick r:id="" action="ppaction://hlinkshowjump?jump=previousslide"/>
              </a:rPr>
              <a:t>Previous Slide</a:t>
            </a:r>
            <a:endParaRPr lang="en-US" b="1" i="1"/>
          </a:p>
        </p:txBody>
      </p:sp>
      <p:sp>
        <p:nvSpPr>
          <p:cNvPr id="251914" name="Text Box 10"/>
          <p:cNvSpPr txBox="1">
            <a:spLocks noChangeArrowheads="1"/>
          </p:cNvSpPr>
          <p:nvPr/>
        </p:nvSpPr>
        <p:spPr bwMode="auto">
          <a:xfrm>
            <a:off x="3813175" y="6583363"/>
            <a:ext cx="1130300" cy="274637"/>
          </a:xfrm>
          <a:prstGeom prst="rect">
            <a:avLst/>
          </a:prstGeom>
          <a:noFill/>
          <a:ln w="9525">
            <a:noFill/>
            <a:miter lim="800000"/>
            <a:headEnd/>
            <a:tailEnd/>
          </a:ln>
          <a:effectLst/>
        </p:spPr>
        <p:txBody>
          <a:bodyPr wrap="none">
            <a:spAutoFit/>
          </a:bodyPr>
          <a:lstStyle/>
          <a:p>
            <a:r>
              <a:rPr lang="en-US" sz="1200" b="1" i="1">
                <a:solidFill>
                  <a:srgbClr val="A50021"/>
                </a:solidFill>
                <a:effectLst>
                  <a:outerShdw blurRad="38100" dist="38100" dir="2700000" algn="tl">
                    <a:srgbClr val="C0C0C0"/>
                  </a:outerShdw>
                </a:effectLst>
                <a:hlinkClick r:id="rId3" action="ppaction://hlinksldjump"/>
              </a:rPr>
              <a:t>Back-2-index</a:t>
            </a:r>
            <a:endParaRPr lang="en-US" sz="1200" b="1" i="1">
              <a:solidFill>
                <a:srgbClr val="A50021"/>
              </a:solidFill>
              <a:effectLst>
                <a:outerShdw blurRad="38100" dist="38100" dir="2700000" algn="tl">
                  <a:srgbClr val="C0C0C0"/>
                </a:outerShdw>
              </a:effectLst>
            </a:endParaRPr>
          </a:p>
        </p:txBody>
      </p:sp>
      <p:pic>
        <p:nvPicPr>
          <p:cNvPr id="9" name="Picture 8"/>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578447" y="5629835"/>
            <a:ext cx="1200428" cy="658359"/>
          </a:xfrm>
          <a:prstGeom prst="rect">
            <a:avLst/>
          </a:prstGeom>
          <a:noFill/>
          <a:ln>
            <a:noFill/>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8" name="Text Box 4"/>
          <p:cNvSpPr txBox="1">
            <a:spLocks noChangeArrowheads="1"/>
          </p:cNvSpPr>
          <p:nvPr/>
        </p:nvSpPr>
        <p:spPr bwMode="auto">
          <a:xfrm>
            <a:off x="373063" y="341313"/>
            <a:ext cx="7904162" cy="457200"/>
          </a:xfrm>
          <a:prstGeom prst="rect">
            <a:avLst/>
          </a:prstGeom>
          <a:noFill/>
          <a:ln w="9525">
            <a:noFill/>
            <a:miter lim="800000"/>
            <a:headEnd/>
            <a:tailEnd/>
          </a:ln>
          <a:effectLst/>
        </p:spPr>
        <p:txBody>
          <a:bodyPr wrap="none">
            <a:spAutoFit/>
          </a:bodyPr>
          <a:lstStyle/>
          <a:p>
            <a:r>
              <a:rPr lang="en-US" sz="2400" b="1" u="sng">
                <a:solidFill>
                  <a:srgbClr val="CC0099"/>
                </a:solidFill>
                <a:effectLst>
                  <a:outerShdw blurRad="38100" dist="38100" dir="2700000" algn="tl">
                    <a:srgbClr val="C0C0C0"/>
                  </a:outerShdw>
                </a:effectLst>
              </a:rPr>
              <a:t>PUBLIC ADDRESS SYSTEM :- IP BASED SOLUTIONS</a:t>
            </a:r>
          </a:p>
        </p:txBody>
      </p:sp>
      <p:pic>
        <p:nvPicPr>
          <p:cNvPr id="257030" name="Picture 6" descr="BEE-VOX-EVOLUTION"/>
          <p:cNvPicPr>
            <a:picLocks noChangeAspect="1" noChangeArrowheads="1"/>
          </p:cNvPicPr>
          <p:nvPr/>
        </p:nvPicPr>
        <p:blipFill>
          <a:blip r:embed="rId2"/>
          <a:srcRect/>
          <a:stretch>
            <a:fillRect/>
          </a:stretch>
        </p:blipFill>
        <p:spPr bwMode="auto">
          <a:xfrm>
            <a:off x="498475" y="1216025"/>
            <a:ext cx="4314825" cy="2828925"/>
          </a:xfrm>
          <a:prstGeom prst="rect">
            <a:avLst/>
          </a:prstGeom>
          <a:noFill/>
        </p:spPr>
      </p:pic>
      <p:pic>
        <p:nvPicPr>
          <p:cNvPr id="257032" name="Picture 8" descr="pa"/>
          <p:cNvPicPr>
            <a:picLocks noChangeAspect="1" noChangeArrowheads="1"/>
          </p:cNvPicPr>
          <p:nvPr/>
        </p:nvPicPr>
        <p:blipFill>
          <a:blip r:embed="rId3"/>
          <a:srcRect/>
          <a:stretch>
            <a:fillRect/>
          </a:stretch>
        </p:blipFill>
        <p:spPr bwMode="auto">
          <a:xfrm>
            <a:off x="6100763" y="1281113"/>
            <a:ext cx="2297112" cy="2941637"/>
          </a:xfrm>
          <a:prstGeom prst="rect">
            <a:avLst/>
          </a:prstGeom>
          <a:noFill/>
        </p:spPr>
      </p:pic>
      <p:pic>
        <p:nvPicPr>
          <p:cNvPr id="257034" name="Picture 10" descr="camera-surveillance"/>
          <p:cNvPicPr>
            <a:picLocks noChangeAspect="1" noChangeArrowheads="1"/>
          </p:cNvPicPr>
          <p:nvPr/>
        </p:nvPicPr>
        <p:blipFill>
          <a:blip r:embed="rId4"/>
          <a:srcRect/>
          <a:stretch>
            <a:fillRect/>
          </a:stretch>
        </p:blipFill>
        <p:spPr bwMode="auto">
          <a:xfrm>
            <a:off x="636588" y="4398963"/>
            <a:ext cx="4591050" cy="2459037"/>
          </a:xfrm>
          <a:prstGeom prst="rect">
            <a:avLst/>
          </a:prstGeom>
          <a:noFill/>
        </p:spPr>
      </p:pic>
      <p:sp>
        <p:nvSpPr>
          <p:cNvPr id="257035" name="Text Box 11"/>
          <p:cNvSpPr txBox="1">
            <a:spLocks noChangeArrowheads="1"/>
          </p:cNvSpPr>
          <p:nvPr/>
        </p:nvSpPr>
        <p:spPr bwMode="auto">
          <a:xfrm>
            <a:off x="5567363" y="5189538"/>
            <a:ext cx="3359150" cy="366712"/>
          </a:xfrm>
          <a:prstGeom prst="rect">
            <a:avLst/>
          </a:prstGeom>
          <a:noFill/>
          <a:ln w="9525">
            <a:noFill/>
            <a:miter lim="800000"/>
            <a:headEnd/>
            <a:tailEnd/>
          </a:ln>
          <a:effectLst/>
        </p:spPr>
        <p:txBody>
          <a:bodyPr wrap="none">
            <a:spAutoFit/>
          </a:bodyPr>
          <a:lstStyle/>
          <a:p>
            <a:r>
              <a:rPr lang="en-US" b="1">
                <a:solidFill>
                  <a:srgbClr val="0000CC"/>
                </a:solidFill>
                <a:effectLst>
                  <a:outerShdw blurRad="38100" dist="38100" dir="2700000" algn="tl">
                    <a:srgbClr val="C0C0C0"/>
                  </a:outerShdw>
                </a:effectLst>
              </a:rPr>
              <a:t>Integrated Security Solutions</a:t>
            </a:r>
          </a:p>
        </p:txBody>
      </p:sp>
      <p:pic>
        <p:nvPicPr>
          <p:cNvPr id="8" name="Picture 7"/>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501035" y="5827059"/>
            <a:ext cx="1200428" cy="658359"/>
          </a:xfrm>
          <a:prstGeom prst="rect">
            <a:avLst/>
          </a:prstGeom>
          <a:noFill/>
          <a:ln>
            <a:noFill/>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0101" name="Picture 5" descr="pa_over_IP"/>
          <p:cNvPicPr>
            <a:picLocks noChangeAspect="1" noChangeArrowheads="1"/>
          </p:cNvPicPr>
          <p:nvPr/>
        </p:nvPicPr>
        <p:blipFill>
          <a:blip r:embed="rId2"/>
          <a:srcRect/>
          <a:stretch>
            <a:fillRect/>
          </a:stretch>
        </p:blipFill>
        <p:spPr bwMode="auto">
          <a:xfrm>
            <a:off x="754063" y="1039813"/>
            <a:ext cx="7751762" cy="5341937"/>
          </a:xfrm>
          <a:prstGeom prst="rect">
            <a:avLst/>
          </a:prstGeom>
          <a:noFill/>
        </p:spPr>
      </p:pic>
      <p:pic>
        <p:nvPicPr>
          <p:cNvPr id="4" name="Picture 3"/>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581296" y="5959014"/>
            <a:ext cx="1200428" cy="658359"/>
          </a:xfrm>
          <a:prstGeom prst="rect">
            <a:avLst/>
          </a:prstGeom>
          <a:noFill/>
          <a:ln>
            <a:noFill/>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9077" name="Picture 5" descr="soundsystem"/>
          <p:cNvPicPr>
            <a:picLocks noChangeAspect="1" noChangeArrowheads="1"/>
          </p:cNvPicPr>
          <p:nvPr/>
        </p:nvPicPr>
        <p:blipFill>
          <a:blip r:embed="rId2"/>
          <a:srcRect/>
          <a:stretch>
            <a:fillRect/>
          </a:stretch>
        </p:blipFill>
        <p:spPr bwMode="auto">
          <a:xfrm>
            <a:off x="577850" y="628650"/>
            <a:ext cx="3810000" cy="3686175"/>
          </a:xfrm>
          <a:prstGeom prst="rect">
            <a:avLst/>
          </a:prstGeom>
          <a:noFill/>
        </p:spPr>
      </p:pic>
      <p:pic>
        <p:nvPicPr>
          <p:cNvPr id="259079" name="Picture 7" descr="img_pa2"/>
          <p:cNvPicPr>
            <a:picLocks noChangeAspect="1" noChangeArrowheads="1"/>
          </p:cNvPicPr>
          <p:nvPr/>
        </p:nvPicPr>
        <p:blipFill>
          <a:blip r:embed="rId3"/>
          <a:srcRect/>
          <a:stretch>
            <a:fillRect/>
          </a:stretch>
        </p:blipFill>
        <p:spPr bwMode="auto">
          <a:xfrm>
            <a:off x="5018088" y="1801813"/>
            <a:ext cx="3940175" cy="3876675"/>
          </a:xfrm>
          <a:prstGeom prst="rect">
            <a:avLst/>
          </a:prstGeom>
          <a:noFill/>
        </p:spPr>
      </p:pic>
      <p:pic>
        <p:nvPicPr>
          <p:cNvPr id="259081" name="Picture 9" descr="aastra57i_big"/>
          <p:cNvPicPr>
            <a:picLocks noChangeAspect="1" noChangeArrowheads="1"/>
          </p:cNvPicPr>
          <p:nvPr/>
        </p:nvPicPr>
        <p:blipFill>
          <a:blip r:embed="rId4"/>
          <a:srcRect/>
          <a:stretch>
            <a:fillRect/>
          </a:stretch>
        </p:blipFill>
        <p:spPr bwMode="auto">
          <a:xfrm>
            <a:off x="5638800" y="4916488"/>
            <a:ext cx="1770063" cy="1630362"/>
          </a:xfrm>
          <a:prstGeom prst="rect">
            <a:avLst/>
          </a:prstGeom>
          <a:noFill/>
        </p:spPr>
      </p:pic>
      <p:pic>
        <p:nvPicPr>
          <p:cNvPr id="259083" name="Picture 11" descr="Bill-Final1"/>
          <p:cNvPicPr>
            <a:picLocks noChangeAspect="1" noChangeArrowheads="1"/>
          </p:cNvPicPr>
          <p:nvPr/>
        </p:nvPicPr>
        <p:blipFill>
          <a:blip r:embed="rId5"/>
          <a:srcRect/>
          <a:stretch>
            <a:fillRect/>
          </a:stretch>
        </p:blipFill>
        <p:spPr bwMode="auto">
          <a:xfrm>
            <a:off x="6662738" y="241300"/>
            <a:ext cx="1943100" cy="1381125"/>
          </a:xfrm>
          <a:prstGeom prst="rect">
            <a:avLst/>
          </a:prstGeom>
          <a:noFill/>
        </p:spPr>
      </p:pic>
      <p:pic>
        <p:nvPicPr>
          <p:cNvPr id="259085" name="Picture 13" descr="fenderP250"/>
          <p:cNvPicPr>
            <a:picLocks noChangeAspect="1" noChangeArrowheads="1"/>
          </p:cNvPicPr>
          <p:nvPr/>
        </p:nvPicPr>
        <p:blipFill>
          <a:blip r:embed="rId6"/>
          <a:srcRect/>
          <a:stretch>
            <a:fillRect/>
          </a:stretch>
        </p:blipFill>
        <p:spPr bwMode="auto">
          <a:xfrm>
            <a:off x="438150" y="4483100"/>
            <a:ext cx="3101975" cy="2173288"/>
          </a:xfrm>
          <a:prstGeom prst="rect">
            <a:avLst/>
          </a:prstGeom>
          <a:noFill/>
        </p:spPr>
      </p:pic>
      <p:sp>
        <p:nvSpPr>
          <p:cNvPr id="259086" name="Text Box 14"/>
          <p:cNvSpPr txBox="1">
            <a:spLocks noChangeArrowheads="1"/>
          </p:cNvSpPr>
          <p:nvPr/>
        </p:nvSpPr>
        <p:spPr bwMode="auto">
          <a:xfrm>
            <a:off x="317500" y="341313"/>
            <a:ext cx="6889750" cy="366712"/>
          </a:xfrm>
          <a:prstGeom prst="rect">
            <a:avLst/>
          </a:prstGeom>
          <a:noFill/>
          <a:ln w="9525">
            <a:noFill/>
            <a:miter lim="800000"/>
            <a:headEnd/>
            <a:tailEnd/>
          </a:ln>
          <a:effectLst/>
        </p:spPr>
        <p:txBody>
          <a:bodyPr wrap="none">
            <a:spAutoFit/>
          </a:bodyPr>
          <a:lstStyle/>
          <a:p>
            <a:r>
              <a:rPr lang="en-US" b="1" u="sng">
                <a:solidFill>
                  <a:srgbClr val="A50021"/>
                </a:solidFill>
                <a:effectLst>
                  <a:outerShdw blurRad="38100" dist="38100" dir="2700000" algn="tl">
                    <a:srgbClr val="C0C0C0"/>
                  </a:outerShdw>
                </a:effectLst>
              </a:rPr>
              <a:t>PUBLIC ADDRESS SYSTEM :- IP / Non IP BASED SOLUTIONS</a:t>
            </a:r>
          </a:p>
        </p:txBody>
      </p:sp>
      <p:pic>
        <p:nvPicPr>
          <p:cNvPr id="9" name="Picture 8"/>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7578447" y="5888491"/>
            <a:ext cx="1200428" cy="658359"/>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80" name="Rectangle 4"/>
          <p:cNvSpPr>
            <a:spLocks noGrp="1" noChangeArrowheads="1"/>
          </p:cNvSpPr>
          <p:nvPr>
            <p:ph type="title"/>
          </p:nvPr>
        </p:nvSpPr>
        <p:spPr>
          <a:xfrm>
            <a:off x="457200" y="228600"/>
            <a:ext cx="6870700" cy="685800"/>
          </a:xfrm>
          <a:noFill/>
          <a:ln/>
        </p:spPr>
        <p:txBody>
          <a:bodyPr anchor="b"/>
          <a:lstStyle/>
          <a:p>
            <a:pPr algn="l"/>
            <a:r>
              <a:rPr lang="en-US" sz="2800" b="1" u="sng">
                <a:solidFill>
                  <a:srgbClr val="CC00CC"/>
                </a:solidFill>
                <a:latin typeface="Trebuchet MS" pitchFamily="34" charset="0"/>
              </a:rPr>
              <a:t>Company’s competence:</a:t>
            </a:r>
          </a:p>
        </p:txBody>
      </p:sp>
      <p:sp>
        <p:nvSpPr>
          <p:cNvPr id="203781" name="Rectangle 5"/>
          <p:cNvSpPr>
            <a:spLocks noGrp="1" noChangeArrowheads="1"/>
          </p:cNvSpPr>
          <p:nvPr>
            <p:ph type="body" idx="1"/>
          </p:nvPr>
        </p:nvSpPr>
        <p:spPr>
          <a:xfrm>
            <a:off x="352425" y="1066800"/>
            <a:ext cx="8607425" cy="3733800"/>
          </a:xfrm>
          <a:noFill/>
          <a:ln/>
        </p:spPr>
        <p:txBody>
          <a:bodyPr/>
          <a:lstStyle/>
          <a:p>
            <a:pPr>
              <a:lnSpc>
                <a:spcPct val="80000"/>
              </a:lnSpc>
            </a:pPr>
            <a:r>
              <a:rPr lang="en-US" sz="1800" b="1" dirty="0">
                <a:solidFill>
                  <a:srgbClr val="000099"/>
                </a:solidFill>
                <a:latin typeface="Trebuchet MS" pitchFamily="34" charset="0"/>
              </a:rPr>
              <a:t>Planning and Feasibility Studies </a:t>
            </a:r>
          </a:p>
          <a:p>
            <a:pPr>
              <a:lnSpc>
                <a:spcPct val="80000"/>
              </a:lnSpc>
            </a:pPr>
            <a:r>
              <a:rPr lang="en-US" sz="1800" b="1" dirty="0">
                <a:solidFill>
                  <a:srgbClr val="000099"/>
                </a:solidFill>
                <a:latin typeface="Trebuchet MS" pitchFamily="34" charset="0"/>
              </a:rPr>
              <a:t>Traffic and Transportation Studies </a:t>
            </a:r>
          </a:p>
          <a:p>
            <a:pPr>
              <a:lnSpc>
                <a:spcPct val="80000"/>
              </a:lnSpc>
            </a:pPr>
            <a:r>
              <a:rPr lang="en-US" sz="1800" b="1" dirty="0">
                <a:solidFill>
                  <a:srgbClr val="000099"/>
                </a:solidFill>
                <a:latin typeface="Trebuchet MS" pitchFamily="34" charset="0"/>
              </a:rPr>
              <a:t>Investigations including Geo-technical Investigations, Design, Project Preparation and Cost Estimation. </a:t>
            </a:r>
          </a:p>
          <a:p>
            <a:pPr>
              <a:lnSpc>
                <a:spcPct val="80000"/>
              </a:lnSpc>
            </a:pPr>
            <a:r>
              <a:rPr lang="en-US" sz="1800" b="1" dirty="0">
                <a:solidFill>
                  <a:srgbClr val="000099"/>
                </a:solidFill>
                <a:latin typeface="Trebuchet MS" pitchFamily="34" charset="0"/>
              </a:rPr>
              <a:t>Techno-Economical Analysis. </a:t>
            </a:r>
          </a:p>
          <a:p>
            <a:pPr>
              <a:lnSpc>
                <a:spcPct val="80000"/>
              </a:lnSpc>
            </a:pPr>
            <a:r>
              <a:rPr lang="en-US" sz="1800" b="1" dirty="0" smtClean="0">
                <a:solidFill>
                  <a:srgbClr val="008000"/>
                </a:solidFill>
                <a:latin typeface="Trebuchet MS" pitchFamily="34" charset="0"/>
              </a:rPr>
              <a:t>End-to-end </a:t>
            </a:r>
            <a:r>
              <a:rPr lang="en-US" sz="1800" b="1" dirty="0">
                <a:solidFill>
                  <a:srgbClr val="008000"/>
                </a:solidFill>
                <a:latin typeface="Trebuchet MS" pitchFamily="34" charset="0"/>
              </a:rPr>
              <a:t>Project Implementation &amp; Commissioning.</a:t>
            </a:r>
          </a:p>
          <a:p>
            <a:pPr>
              <a:lnSpc>
                <a:spcPct val="80000"/>
              </a:lnSpc>
            </a:pPr>
            <a:r>
              <a:rPr lang="en-US" sz="1800" b="1" dirty="0">
                <a:solidFill>
                  <a:srgbClr val="008000"/>
                </a:solidFill>
                <a:latin typeface="Trebuchet MS" pitchFamily="34" charset="0"/>
              </a:rPr>
              <a:t>Acceptance Testing.</a:t>
            </a:r>
          </a:p>
          <a:p>
            <a:pPr>
              <a:lnSpc>
                <a:spcPct val="80000"/>
              </a:lnSpc>
            </a:pPr>
            <a:r>
              <a:rPr lang="en-US" sz="1800" b="1" dirty="0">
                <a:solidFill>
                  <a:srgbClr val="CC0099"/>
                </a:solidFill>
                <a:latin typeface="Trebuchet MS" pitchFamily="34" charset="0"/>
              </a:rPr>
              <a:t>Network monitoring, Maintenance &amp; Servicing.</a:t>
            </a:r>
          </a:p>
          <a:p>
            <a:pPr>
              <a:lnSpc>
                <a:spcPct val="80000"/>
              </a:lnSpc>
            </a:pPr>
            <a:r>
              <a:rPr lang="en-US" sz="1800" b="1" dirty="0">
                <a:solidFill>
                  <a:srgbClr val="CC0099"/>
                </a:solidFill>
                <a:latin typeface="Trebuchet MS" pitchFamily="34" charset="0"/>
              </a:rPr>
              <a:t>Technical Inspections/ Audits.  </a:t>
            </a:r>
          </a:p>
          <a:p>
            <a:pPr>
              <a:lnSpc>
                <a:spcPct val="80000"/>
              </a:lnSpc>
            </a:pPr>
            <a:r>
              <a:rPr lang="en-US" sz="1800" b="1" dirty="0">
                <a:solidFill>
                  <a:srgbClr val="CC0099"/>
                </a:solidFill>
                <a:latin typeface="Trebuchet MS" pitchFamily="34" charset="0"/>
              </a:rPr>
              <a:t>Network up-gradation.</a:t>
            </a:r>
          </a:p>
          <a:p>
            <a:pPr>
              <a:lnSpc>
                <a:spcPct val="80000"/>
              </a:lnSpc>
            </a:pPr>
            <a:r>
              <a:rPr lang="en-US" sz="1800" b="1" dirty="0">
                <a:solidFill>
                  <a:srgbClr val="800080"/>
                </a:solidFill>
                <a:latin typeface="Trebuchet MS" pitchFamily="34" charset="0"/>
              </a:rPr>
              <a:t>Human Resource Development and Institutional Development.</a:t>
            </a:r>
          </a:p>
        </p:txBody>
      </p:sp>
      <p:sp>
        <p:nvSpPr>
          <p:cNvPr id="203782" name="Text Box 6"/>
          <p:cNvSpPr txBox="1">
            <a:spLocks noChangeArrowheads="1"/>
          </p:cNvSpPr>
          <p:nvPr/>
        </p:nvSpPr>
        <p:spPr bwMode="auto">
          <a:xfrm>
            <a:off x="301625" y="4817039"/>
            <a:ext cx="8596313" cy="1311275"/>
          </a:xfrm>
          <a:prstGeom prst="rect">
            <a:avLst/>
          </a:prstGeom>
          <a:noFill/>
          <a:ln w="9525">
            <a:noFill/>
            <a:miter lim="800000"/>
            <a:headEnd/>
            <a:tailEnd/>
          </a:ln>
          <a:effectLst/>
        </p:spPr>
        <p:txBody>
          <a:bodyPr>
            <a:spAutoFit/>
          </a:bodyPr>
          <a:lstStyle/>
          <a:p>
            <a:pPr>
              <a:spcBef>
                <a:spcPct val="20000"/>
              </a:spcBef>
            </a:pPr>
            <a:r>
              <a:rPr lang="en-US" sz="2000" i="1" dirty="0" smtClean="0">
                <a:solidFill>
                  <a:srgbClr val="990000"/>
                </a:solidFill>
              </a:rPr>
              <a:t>RG Tech solutions has </a:t>
            </a:r>
            <a:r>
              <a:rPr lang="en-US" sz="2000" i="1" dirty="0">
                <a:solidFill>
                  <a:srgbClr val="990000"/>
                </a:solidFill>
              </a:rPr>
              <a:t>established a reputation for its sustained quality, innovative and cost effective design and planning methodologies, adoption of state-of the art technology and strong </a:t>
            </a:r>
            <a:r>
              <a:rPr lang="en-US" sz="2000" i="1" dirty="0">
                <a:solidFill>
                  <a:srgbClr val="800080"/>
                </a:solidFill>
              </a:rPr>
              <a:t>client – orientation.</a:t>
            </a:r>
          </a:p>
          <a:p>
            <a:endParaRPr lang="en-US" sz="2000" i="1" dirty="0"/>
          </a:p>
        </p:txBody>
      </p:sp>
      <p:sp>
        <p:nvSpPr>
          <p:cNvPr id="203783" name="Line 7"/>
          <p:cNvSpPr>
            <a:spLocks noChangeShapeType="1"/>
          </p:cNvSpPr>
          <p:nvPr/>
        </p:nvSpPr>
        <p:spPr bwMode="auto">
          <a:xfrm>
            <a:off x="393700" y="4910138"/>
            <a:ext cx="8469313" cy="0"/>
          </a:xfrm>
          <a:prstGeom prst="line">
            <a:avLst/>
          </a:prstGeom>
          <a:noFill/>
          <a:ln w="9525">
            <a:solidFill>
              <a:srgbClr val="00CC00"/>
            </a:solidFill>
            <a:round/>
            <a:headEnd/>
            <a:tailEnd/>
          </a:ln>
          <a:effectLst/>
        </p:spPr>
        <p:txBody>
          <a:bodyPr/>
          <a:lstStyle/>
          <a:p>
            <a:endParaRPr lang="en-US"/>
          </a:p>
        </p:txBody>
      </p:sp>
      <p:sp>
        <p:nvSpPr>
          <p:cNvPr id="203784" name="Line 8"/>
          <p:cNvSpPr>
            <a:spLocks noChangeShapeType="1"/>
          </p:cNvSpPr>
          <p:nvPr/>
        </p:nvSpPr>
        <p:spPr bwMode="auto">
          <a:xfrm flipV="1">
            <a:off x="393700" y="6091238"/>
            <a:ext cx="8469313" cy="14287"/>
          </a:xfrm>
          <a:prstGeom prst="line">
            <a:avLst/>
          </a:prstGeom>
          <a:noFill/>
          <a:ln w="9525">
            <a:solidFill>
              <a:srgbClr val="00CC00"/>
            </a:solidFill>
            <a:round/>
            <a:headEnd/>
            <a:tailEnd/>
          </a:ln>
          <a:effectLst/>
        </p:spPr>
        <p:txBody>
          <a:bodyPr/>
          <a:lstStyle/>
          <a:p>
            <a:endParaRPr lang="en-US"/>
          </a:p>
        </p:txBody>
      </p:sp>
      <p:pic>
        <p:nvPicPr>
          <p:cNvPr id="8" name="Picture 7"/>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78447" y="6149776"/>
            <a:ext cx="1200428" cy="658359"/>
          </a:xfrm>
          <a:prstGeom prst="rect">
            <a:avLst/>
          </a:prstGeom>
          <a:noFill/>
          <a:ln>
            <a:noFill/>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1125" name="Picture 5" descr="ip paging"/>
          <p:cNvPicPr>
            <a:picLocks noChangeAspect="1" noChangeArrowheads="1"/>
          </p:cNvPicPr>
          <p:nvPr/>
        </p:nvPicPr>
        <p:blipFill>
          <a:blip r:embed="rId2"/>
          <a:srcRect/>
          <a:stretch>
            <a:fillRect/>
          </a:stretch>
        </p:blipFill>
        <p:spPr bwMode="auto">
          <a:xfrm>
            <a:off x="830263" y="1146175"/>
            <a:ext cx="6524625" cy="3797300"/>
          </a:xfrm>
          <a:prstGeom prst="rect">
            <a:avLst/>
          </a:prstGeom>
          <a:noFill/>
        </p:spPr>
      </p:pic>
      <p:sp>
        <p:nvSpPr>
          <p:cNvPr id="261126" name="Text Box 6"/>
          <p:cNvSpPr txBox="1">
            <a:spLocks noChangeArrowheads="1"/>
          </p:cNvSpPr>
          <p:nvPr/>
        </p:nvSpPr>
        <p:spPr bwMode="auto">
          <a:xfrm>
            <a:off x="415925" y="485775"/>
            <a:ext cx="3911600" cy="457200"/>
          </a:xfrm>
          <a:prstGeom prst="rect">
            <a:avLst/>
          </a:prstGeom>
          <a:noFill/>
          <a:ln w="9525">
            <a:noFill/>
            <a:miter lim="800000"/>
            <a:headEnd/>
            <a:tailEnd/>
          </a:ln>
          <a:effectLst/>
        </p:spPr>
        <p:txBody>
          <a:bodyPr wrap="none">
            <a:spAutoFit/>
          </a:bodyPr>
          <a:lstStyle/>
          <a:p>
            <a:r>
              <a:rPr lang="en-US" sz="2400" b="1" u="sng">
                <a:effectLst>
                  <a:outerShdw blurRad="38100" dist="38100" dir="2700000" algn="tl">
                    <a:srgbClr val="C0C0C0"/>
                  </a:outerShdw>
                </a:effectLst>
              </a:rPr>
              <a:t>Campus-wide PA system:</a:t>
            </a:r>
          </a:p>
        </p:txBody>
      </p:sp>
      <p:pic>
        <p:nvPicPr>
          <p:cNvPr id="5" name="Picture 4"/>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578447" y="5875816"/>
            <a:ext cx="1200428" cy="658359"/>
          </a:xfrm>
          <a:prstGeom prst="rect">
            <a:avLst/>
          </a:prstGeom>
          <a:noFill/>
          <a:ln>
            <a:noFill/>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7813" name="Group 5"/>
          <p:cNvGrpSpPr>
            <a:grpSpLocks/>
          </p:cNvGrpSpPr>
          <p:nvPr/>
        </p:nvGrpSpPr>
        <p:grpSpPr bwMode="auto">
          <a:xfrm>
            <a:off x="701675" y="4602163"/>
            <a:ext cx="7908925" cy="1798637"/>
            <a:chOff x="442" y="2899"/>
            <a:chExt cx="4982" cy="1133"/>
          </a:xfrm>
        </p:grpSpPr>
        <p:sp>
          <p:nvSpPr>
            <p:cNvPr id="247814" name="Rectangle 6"/>
            <p:cNvSpPr>
              <a:spLocks noChangeArrowheads="1"/>
            </p:cNvSpPr>
            <p:nvPr/>
          </p:nvSpPr>
          <p:spPr bwMode="auto">
            <a:xfrm>
              <a:off x="1440" y="3643"/>
              <a:ext cx="3984" cy="389"/>
            </a:xfrm>
            <a:prstGeom prst="rect">
              <a:avLst/>
            </a:prstGeom>
            <a:noFill/>
            <a:ln w="19050">
              <a:solidFill>
                <a:schemeClr val="tx1"/>
              </a:solidFill>
              <a:miter lim="800000"/>
              <a:headEnd/>
              <a:tailEnd/>
            </a:ln>
            <a:effectLst/>
          </p:spPr>
          <p:txBody>
            <a:bodyPr anchor="ctr"/>
            <a:lstStyle/>
            <a:p>
              <a:pPr>
                <a:spcBef>
                  <a:spcPct val="20000"/>
                </a:spcBef>
              </a:pPr>
              <a:r>
                <a:rPr lang="en-AU" altLang="ko-KR" sz="1400" b="1">
                  <a:latin typeface="Trebuchet MS" pitchFamily="34" charset="0"/>
                  <a:ea typeface="굴림" pitchFamily="34" charset="-127"/>
                </a:rPr>
                <a:t>EIA709.1 and EIA709.2</a:t>
              </a:r>
              <a:endParaRPr lang="en-US" altLang="ko-KR" sz="1400" b="1">
                <a:latin typeface="Trebuchet MS" pitchFamily="34" charset="0"/>
                <a:ea typeface="굴림" pitchFamily="34" charset="-127"/>
              </a:endParaRPr>
            </a:p>
          </p:txBody>
        </p:sp>
        <p:sp>
          <p:nvSpPr>
            <p:cNvPr id="247815" name="Rectangle 7"/>
            <p:cNvSpPr>
              <a:spLocks noChangeArrowheads="1"/>
            </p:cNvSpPr>
            <p:nvPr/>
          </p:nvSpPr>
          <p:spPr bwMode="auto">
            <a:xfrm>
              <a:off x="442" y="3643"/>
              <a:ext cx="982" cy="389"/>
            </a:xfrm>
            <a:prstGeom prst="rect">
              <a:avLst/>
            </a:prstGeom>
            <a:noFill/>
            <a:ln w="19050">
              <a:solidFill>
                <a:schemeClr val="tx1"/>
              </a:solidFill>
              <a:miter lim="800000"/>
              <a:headEnd/>
              <a:tailEnd/>
            </a:ln>
            <a:effectLst/>
          </p:spPr>
          <p:txBody>
            <a:bodyPr anchor="ctr"/>
            <a:lstStyle/>
            <a:p>
              <a:pPr algn="ctr">
                <a:spcBef>
                  <a:spcPct val="20000"/>
                </a:spcBef>
              </a:pPr>
              <a:r>
                <a:rPr lang="en-AU" altLang="zh-CN" sz="1600" b="1">
                  <a:latin typeface="Trebuchet MS" pitchFamily="34" charset="0"/>
                  <a:ea typeface="SimSun" pitchFamily="2" charset="-122"/>
                </a:rPr>
                <a:t>Protocol</a:t>
              </a:r>
              <a:endParaRPr lang="en-US" altLang="ko-KR" sz="1600" b="1">
                <a:latin typeface="Trebuchet MS" pitchFamily="34" charset="0"/>
                <a:ea typeface="SimSun" pitchFamily="2" charset="-122"/>
              </a:endParaRPr>
            </a:p>
          </p:txBody>
        </p:sp>
        <p:sp>
          <p:nvSpPr>
            <p:cNvPr id="247816" name="Rectangle 8"/>
            <p:cNvSpPr>
              <a:spLocks noChangeArrowheads="1"/>
            </p:cNvSpPr>
            <p:nvPr/>
          </p:nvSpPr>
          <p:spPr bwMode="auto">
            <a:xfrm>
              <a:off x="1440" y="3259"/>
              <a:ext cx="3984" cy="362"/>
            </a:xfrm>
            <a:prstGeom prst="rect">
              <a:avLst/>
            </a:prstGeom>
            <a:noFill/>
            <a:ln w="19050">
              <a:solidFill>
                <a:schemeClr val="tx1"/>
              </a:solidFill>
              <a:miter lim="800000"/>
              <a:headEnd/>
              <a:tailEnd/>
            </a:ln>
            <a:effectLst/>
          </p:spPr>
          <p:txBody>
            <a:bodyPr anchor="ctr"/>
            <a:lstStyle/>
            <a:p>
              <a:pPr>
                <a:spcBef>
                  <a:spcPct val="20000"/>
                </a:spcBef>
              </a:pPr>
              <a:r>
                <a:rPr lang="en-AU" altLang="zh-CN" sz="1400" b="1">
                  <a:latin typeface="Trebuchet MS" pitchFamily="34" charset="0"/>
                  <a:ea typeface="SimSun" pitchFamily="2" charset="-122"/>
                </a:rPr>
                <a:t>Fire (heat) sensor, door shutting sensor, ultraviolet sensor, emergency </a:t>
              </a:r>
              <a:br>
                <a:rPr lang="en-AU" altLang="zh-CN" sz="1400" b="1">
                  <a:latin typeface="Trebuchet MS" pitchFamily="34" charset="0"/>
                  <a:ea typeface="SimSun" pitchFamily="2" charset="-122"/>
                </a:rPr>
              </a:br>
              <a:r>
                <a:rPr lang="en-AU" altLang="zh-CN" sz="1400" b="1">
                  <a:latin typeface="Trebuchet MS" pitchFamily="34" charset="0"/>
                  <a:ea typeface="SimSun" pitchFamily="2" charset="-122"/>
                </a:rPr>
                <a:t>alarm switch.</a:t>
              </a:r>
              <a:endParaRPr lang="en-US" altLang="ko-KR" sz="1400" b="1">
                <a:latin typeface="Trebuchet MS" pitchFamily="34" charset="0"/>
                <a:ea typeface="굴림" pitchFamily="34" charset="-127"/>
              </a:endParaRPr>
            </a:p>
          </p:txBody>
        </p:sp>
        <p:sp>
          <p:nvSpPr>
            <p:cNvPr id="247817" name="Rectangle 9"/>
            <p:cNvSpPr>
              <a:spLocks noChangeArrowheads="1"/>
            </p:cNvSpPr>
            <p:nvPr/>
          </p:nvSpPr>
          <p:spPr bwMode="auto">
            <a:xfrm>
              <a:off x="442" y="3259"/>
              <a:ext cx="982" cy="362"/>
            </a:xfrm>
            <a:prstGeom prst="rect">
              <a:avLst/>
            </a:prstGeom>
            <a:noFill/>
            <a:ln w="19050">
              <a:solidFill>
                <a:schemeClr val="tx1"/>
              </a:solidFill>
              <a:miter lim="800000"/>
              <a:headEnd/>
              <a:tailEnd/>
            </a:ln>
            <a:effectLst/>
          </p:spPr>
          <p:txBody>
            <a:bodyPr anchor="ctr"/>
            <a:lstStyle/>
            <a:p>
              <a:pPr algn="ctr">
                <a:spcBef>
                  <a:spcPct val="20000"/>
                </a:spcBef>
              </a:pPr>
              <a:r>
                <a:rPr lang="en-AU" altLang="zh-CN" sz="1600" b="1">
                  <a:latin typeface="Trebuchet MS" pitchFamily="34" charset="0"/>
                  <a:ea typeface="SimSun" pitchFamily="2" charset="-122"/>
                </a:rPr>
                <a:t>Feature</a:t>
              </a:r>
              <a:endParaRPr lang="en-US" altLang="ko-KR" sz="1600" b="1">
                <a:latin typeface="Trebuchet MS" pitchFamily="34" charset="0"/>
                <a:ea typeface="SimSun" pitchFamily="2" charset="-122"/>
              </a:endParaRPr>
            </a:p>
          </p:txBody>
        </p:sp>
        <p:sp>
          <p:nvSpPr>
            <p:cNvPr id="247818" name="Rectangle 10"/>
            <p:cNvSpPr>
              <a:spLocks noChangeArrowheads="1"/>
            </p:cNvSpPr>
            <p:nvPr/>
          </p:nvSpPr>
          <p:spPr bwMode="auto">
            <a:xfrm>
              <a:off x="1440" y="2899"/>
              <a:ext cx="3984" cy="335"/>
            </a:xfrm>
            <a:prstGeom prst="rect">
              <a:avLst/>
            </a:prstGeom>
            <a:noFill/>
            <a:ln w="19050">
              <a:solidFill>
                <a:schemeClr val="tx1"/>
              </a:solidFill>
              <a:miter lim="800000"/>
              <a:headEnd/>
              <a:tailEnd/>
            </a:ln>
            <a:effectLst/>
          </p:spPr>
          <p:txBody>
            <a:bodyPr anchor="ctr"/>
            <a:lstStyle/>
            <a:p>
              <a:pPr>
                <a:spcBef>
                  <a:spcPct val="20000"/>
                </a:spcBef>
              </a:pPr>
              <a:r>
                <a:rPr lang="en-AU" altLang="zh-CN" sz="1400" b="1">
                  <a:latin typeface="Trebuchet MS" pitchFamily="34" charset="0"/>
                  <a:ea typeface="SimSun" pitchFamily="2" charset="-122"/>
                </a:rPr>
                <a:t>Prevention strangers’ intrusion from doorway. All the sensors’ data are sent directly to the management centre.</a:t>
              </a:r>
              <a:endParaRPr lang="en-US" altLang="ko-KR" sz="1400" b="1">
                <a:latin typeface="Trebuchet MS" pitchFamily="34" charset="0"/>
                <a:ea typeface="굴림" pitchFamily="34" charset="-127"/>
              </a:endParaRPr>
            </a:p>
          </p:txBody>
        </p:sp>
        <p:sp>
          <p:nvSpPr>
            <p:cNvPr id="247819" name="Rectangle 11"/>
            <p:cNvSpPr>
              <a:spLocks noChangeArrowheads="1"/>
            </p:cNvSpPr>
            <p:nvPr/>
          </p:nvSpPr>
          <p:spPr bwMode="auto">
            <a:xfrm>
              <a:off x="442" y="2899"/>
              <a:ext cx="982" cy="335"/>
            </a:xfrm>
            <a:prstGeom prst="rect">
              <a:avLst/>
            </a:prstGeom>
            <a:noFill/>
            <a:ln w="19050">
              <a:solidFill>
                <a:schemeClr val="tx1"/>
              </a:solidFill>
              <a:miter lim="800000"/>
              <a:headEnd/>
              <a:tailEnd/>
            </a:ln>
            <a:effectLst/>
          </p:spPr>
          <p:txBody>
            <a:bodyPr anchor="ctr"/>
            <a:lstStyle/>
            <a:p>
              <a:pPr algn="ctr">
                <a:spcBef>
                  <a:spcPct val="20000"/>
                </a:spcBef>
              </a:pPr>
              <a:r>
                <a:rPr lang="en-AU" altLang="zh-CN" sz="1600" b="1">
                  <a:latin typeface="Trebuchet MS" pitchFamily="34" charset="0"/>
                  <a:ea typeface="SimSun" pitchFamily="2" charset="-122"/>
                </a:rPr>
                <a:t>Function</a:t>
              </a:r>
              <a:endParaRPr lang="en-US" altLang="ko-KR" sz="1600" b="1">
                <a:latin typeface="Trebuchet MS" pitchFamily="34" charset="0"/>
                <a:ea typeface="SimSun" pitchFamily="2" charset="-122"/>
              </a:endParaRPr>
            </a:p>
          </p:txBody>
        </p:sp>
      </p:grpSp>
      <p:sp>
        <p:nvSpPr>
          <p:cNvPr id="247820" name="Text Box 12"/>
          <p:cNvSpPr txBox="1">
            <a:spLocks noChangeArrowheads="1"/>
          </p:cNvSpPr>
          <p:nvPr/>
        </p:nvSpPr>
        <p:spPr bwMode="auto">
          <a:xfrm>
            <a:off x="412750" y="425450"/>
            <a:ext cx="5314950" cy="457200"/>
          </a:xfrm>
          <a:prstGeom prst="rect">
            <a:avLst/>
          </a:prstGeom>
          <a:noFill/>
          <a:ln w="9525">
            <a:noFill/>
            <a:miter lim="800000"/>
            <a:headEnd/>
            <a:tailEnd/>
          </a:ln>
          <a:effectLst/>
        </p:spPr>
        <p:txBody>
          <a:bodyPr wrap="none" anchor="ctr">
            <a:spAutoFit/>
          </a:bodyPr>
          <a:lstStyle/>
          <a:p>
            <a:pPr algn="ctr" latinLnBrk="1">
              <a:spcBef>
                <a:spcPct val="50000"/>
              </a:spcBef>
            </a:pPr>
            <a:r>
              <a:rPr kumimoji="1" lang="en-AU" altLang="zh-CN" sz="2400" b="1" u="sng">
                <a:solidFill>
                  <a:srgbClr val="CC00CC"/>
                </a:solidFill>
                <a:effectLst>
                  <a:outerShdw blurRad="38100" dist="38100" dir="2700000" algn="tl">
                    <a:srgbClr val="C0C0C0"/>
                  </a:outerShdw>
                </a:effectLst>
                <a:latin typeface="Trebuchet MS" pitchFamily="34" charset="0"/>
                <a:ea typeface="SimSun" pitchFamily="2" charset="-122"/>
              </a:rPr>
              <a:t>Security and Fire Protection System</a:t>
            </a:r>
            <a:endParaRPr kumimoji="1" lang="en-US" altLang="ko-KR" sz="2400" b="1" u="sng">
              <a:solidFill>
                <a:srgbClr val="CC00CC"/>
              </a:solidFill>
              <a:effectLst>
                <a:outerShdw blurRad="38100" dist="38100" dir="2700000" algn="tl">
                  <a:srgbClr val="C0C0C0"/>
                </a:outerShdw>
              </a:effectLst>
              <a:latin typeface="Trebuchet MS" pitchFamily="34" charset="0"/>
              <a:ea typeface="GulimChe" pitchFamily="49" charset="-127"/>
            </a:endParaRPr>
          </a:p>
        </p:txBody>
      </p:sp>
      <p:sp>
        <p:nvSpPr>
          <p:cNvPr id="247821" name="Text Box 13"/>
          <p:cNvSpPr txBox="1">
            <a:spLocks noChangeArrowheads="1"/>
          </p:cNvSpPr>
          <p:nvPr/>
        </p:nvSpPr>
        <p:spPr bwMode="auto">
          <a:xfrm>
            <a:off x="3035300" y="2857500"/>
            <a:ext cx="950913" cy="274638"/>
          </a:xfrm>
          <a:prstGeom prst="rect">
            <a:avLst/>
          </a:prstGeom>
          <a:noFill/>
          <a:ln w="9525">
            <a:noFill/>
            <a:miter lim="800000"/>
            <a:headEnd/>
            <a:tailEnd/>
          </a:ln>
          <a:effectLst/>
        </p:spPr>
        <p:txBody>
          <a:bodyPr wrap="none">
            <a:spAutoFit/>
          </a:bodyPr>
          <a:lstStyle/>
          <a:p>
            <a:pPr algn="ctr" latinLnBrk="1"/>
            <a:r>
              <a:rPr kumimoji="1" lang="en-US" altLang="ko-KR" sz="1200" b="1">
                <a:latin typeface="Trebuchet MS" pitchFamily="34" charset="0"/>
                <a:ea typeface="GulimChe" pitchFamily="49" charset="-127"/>
              </a:rPr>
              <a:t>I/O </a:t>
            </a:r>
            <a:r>
              <a:rPr kumimoji="1" lang="en-AU" altLang="zh-CN" sz="1200" b="1">
                <a:latin typeface="Trebuchet MS" pitchFamily="34" charset="0"/>
                <a:ea typeface="SimSun" pitchFamily="2" charset="-122"/>
              </a:rPr>
              <a:t>Module</a:t>
            </a:r>
            <a:endParaRPr kumimoji="1" lang="en-US" altLang="ko-KR" sz="1200" b="1">
              <a:latin typeface="Trebuchet MS" pitchFamily="34" charset="0"/>
              <a:ea typeface="SimSun" pitchFamily="2" charset="-122"/>
            </a:endParaRPr>
          </a:p>
        </p:txBody>
      </p:sp>
      <p:sp>
        <p:nvSpPr>
          <p:cNvPr id="247822" name="Line 14"/>
          <p:cNvSpPr>
            <a:spLocks noChangeShapeType="1"/>
          </p:cNvSpPr>
          <p:nvPr/>
        </p:nvSpPr>
        <p:spPr bwMode="auto">
          <a:xfrm>
            <a:off x="3987800" y="2468563"/>
            <a:ext cx="2667000" cy="0"/>
          </a:xfrm>
          <a:prstGeom prst="line">
            <a:avLst/>
          </a:prstGeom>
          <a:noFill/>
          <a:ln w="12700">
            <a:solidFill>
              <a:srgbClr val="CC00FF"/>
            </a:solidFill>
            <a:round/>
            <a:headEnd/>
            <a:tailEnd/>
          </a:ln>
          <a:effectLst/>
        </p:spPr>
        <p:txBody>
          <a:bodyPr anchor="ctr">
            <a:spAutoFit/>
          </a:bodyPr>
          <a:lstStyle/>
          <a:p>
            <a:endParaRPr lang="en-US"/>
          </a:p>
        </p:txBody>
      </p:sp>
      <p:sp>
        <p:nvSpPr>
          <p:cNvPr id="247823" name="Text Box 15"/>
          <p:cNvSpPr txBox="1">
            <a:spLocks noChangeArrowheads="1"/>
          </p:cNvSpPr>
          <p:nvPr/>
        </p:nvSpPr>
        <p:spPr bwMode="auto">
          <a:xfrm>
            <a:off x="6600825" y="2857500"/>
            <a:ext cx="838200" cy="274638"/>
          </a:xfrm>
          <a:prstGeom prst="rect">
            <a:avLst/>
          </a:prstGeom>
          <a:noFill/>
          <a:ln w="9525">
            <a:noFill/>
            <a:miter lim="800000"/>
            <a:headEnd/>
            <a:tailEnd/>
          </a:ln>
          <a:effectLst/>
        </p:spPr>
        <p:txBody>
          <a:bodyPr wrap="none">
            <a:spAutoFit/>
          </a:bodyPr>
          <a:lstStyle/>
          <a:p>
            <a:pPr algn="ctr" latinLnBrk="1"/>
            <a:r>
              <a:rPr kumimoji="1" lang="en-AU" altLang="zh-CN" sz="1200" b="1">
                <a:latin typeface="Trebuchet MS" pitchFamily="34" charset="0"/>
                <a:ea typeface="SimSun" pitchFamily="2" charset="-122"/>
              </a:rPr>
              <a:t>IR Sensor</a:t>
            </a:r>
            <a:endParaRPr kumimoji="1" lang="en-US" altLang="ko-KR" sz="1200">
              <a:latin typeface="Trebuchet MS" pitchFamily="34" charset="0"/>
              <a:ea typeface="GulimChe" pitchFamily="49" charset="-127"/>
            </a:endParaRPr>
          </a:p>
        </p:txBody>
      </p:sp>
      <p:pic>
        <p:nvPicPr>
          <p:cNvPr id="247824" name="Picture 16" descr="백본"/>
          <p:cNvPicPr>
            <a:picLocks noChangeArrowheads="1"/>
          </p:cNvPicPr>
          <p:nvPr/>
        </p:nvPicPr>
        <p:blipFill>
          <a:blip r:embed="rId2"/>
          <a:srcRect/>
          <a:stretch>
            <a:fillRect/>
          </a:stretch>
        </p:blipFill>
        <p:spPr bwMode="auto">
          <a:xfrm>
            <a:off x="1146175" y="1524000"/>
            <a:ext cx="6118225" cy="68263"/>
          </a:xfrm>
          <a:prstGeom prst="rect">
            <a:avLst/>
          </a:prstGeom>
          <a:solidFill>
            <a:schemeClr val="tx1"/>
          </a:solidFill>
          <a:ln w="9525">
            <a:solidFill>
              <a:schemeClr val="tx1"/>
            </a:solidFill>
            <a:miter lim="800000"/>
            <a:headEnd/>
            <a:tailEnd/>
          </a:ln>
        </p:spPr>
      </p:pic>
      <p:sp>
        <p:nvSpPr>
          <p:cNvPr id="247825" name="Text Box 17"/>
          <p:cNvSpPr txBox="1">
            <a:spLocks noChangeArrowheads="1"/>
          </p:cNvSpPr>
          <p:nvPr/>
        </p:nvSpPr>
        <p:spPr bwMode="auto">
          <a:xfrm>
            <a:off x="231775" y="1763713"/>
            <a:ext cx="3124200" cy="304800"/>
          </a:xfrm>
          <a:prstGeom prst="rect">
            <a:avLst/>
          </a:prstGeom>
          <a:noFill/>
          <a:ln w="9525">
            <a:noFill/>
            <a:miter lim="800000"/>
            <a:headEnd/>
            <a:tailEnd/>
          </a:ln>
          <a:effectLst/>
        </p:spPr>
        <p:txBody>
          <a:bodyPr>
            <a:spAutoFit/>
          </a:bodyPr>
          <a:lstStyle/>
          <a:p>
            <a:pPr latinLnBrk="1"/>
            <a:r>
              <a:rPr kumimoji="1" lang="en-US" altLang="ko-KR" sz="1400" b="1">
                <a:latin typeface="Trebuchet MS" pitchFamily="34" charset="0"/>
                <a:ea typeface="GulimChe" pitchFamily="49" charset="-127"/>
              </a:rPr>
              <a:t>LonWorks </a:t>
            </a:r>
            <a:r>
              <a:rPr kumimoji="1" lang="en-AU" altLang="zh-CN" sz="1400" b="1">
                <a:latin typeface="Trebuchet MS" pitchFamily="34" charset="0"/>
                <a:ea typeface="SimSun" pitchFamily="2" charset="-122"/>
              </a:rPr>
              <a:t>Auto Control Network</a:t>
            </a:r>
            <a:endParaRPr kumimoji="1" lang="en-US" altLang="ko-KR" sz="1400" b="1">
              <a:latin typeface="Trebuchet MS" pitchFamily="34" charset="0"/>
              <a:ea typeface="SimSun" pitchFamily="2" charset="-122"/>
            </a:endParaRPr>
          </a:p>
        </p:txBody>
      </p:sp>
      <p:sp>
        <p:nvSpPr>
          <p:cNvPr id="247826" name="Line 18"/>
          <p:cNvSpPr>
            <a:spLocks noChangeShapeType="1"/>
          </p:cNvSpPr>
          <p:nvPr/>
        </p:nvSpPr>
        <p:spPr bwMode="auto">
          <a:xfrm>
            <a:off x="3454400" y="1554163"/>
            <a:ext cx="14288" cy="650875"/>
          </a:xfrm>
          <a:prstGeom prst="line">
            <a:avLst/>
          </a:prstGeom>
          <a:noFill/>
          <a:ln w="38100">
            <a:solidFill>
              <a:schemeClr val="tx1"/>
            </a:solidFill>
            <a:round/>
            <a:headEnd/>
            <a:tailEnd/>
          </a:ln>
          <a:effectLst/>
        </p:spPr>
        <p:txBody>
          <a:bodyPr anchor="ctr">
            <a:spAutoFit/>
          </a:bodyPr>
          <a:lstStyle/>
          <a:p>
            <a:endParaRPr lang="en-US"/>
          </a:p>
        </p:txBody>
      </p:sp>
      <p:sp>
        <p:nvSpPr>
          <p:cNvPr id="247827" name="Line 19"/>
          <p:cNvSpPr>
            <a:spLocks noChangeShapeType="1"/>
          </p:cNvSpPr>
          <p:nvPr/>
        </p:nvSpPr>
        <p:spPr bwMode="auto">
          <a:xfrm>
            <a:off x="3987800" y="2544763"/>
            <a:ext cx="2133600" cy="0"/>
          </a:xfrm>
          <a:prstGeom prst="line">
            <a:avLst/>
          </a:prstGeom>
          <a:noFill/>
          <a:ln w="12700">
            <a:solidFill>
              <a:srgbClr val="CC00FF"/>
            </a:solidFill>
            <a:round/>
            <a:headEnd/>
            <a:tailEnd/>
          </a:ln>
          <a:effectLst/>
        </p:spPr>
        <p:txBody>
          <a:bodyPr anchor="ctr">
            <a:spAutoFit/>
          </a:bodyPr>
          <a:lstStyle/>
          <a:p>
            <a:endParaRPr lang="en-US"/>
          </a:p>
        </p:txBody>
      </p:sp>
      <p:sp>
        <p:nvSpPr>
          <p:cNvPr id="247828" name="Line 20"/>
          <p:cNvSpPr>
            <a:spLocks noChangeShapeType="1"/>
          </p:cNvSpPr>
          <p:nvPr/>
        </p:nvSpPr>
        <p:spPr bwMode="auto">
          <a:xfrm>
            <a:off x="3987800" y="2620963"/>
            <a:ext cx="990600" cy="0"/>
          </a:xfrm>
          <a:prstGeom prst="line">
            <a:avLst/>
          </a:prstGeom>
          <a:noFill/>
          <a:ln w="12700">
            <a:solidFill>
              <a:srgbClr val="CC00FF"/>
            </a:solidFill>
            <a:round/>
            <a:headEnd/>
            <a:tailEnd/>
          </a:ln>
          <a:effectLst/>
        </p:spPr>
        <p:txBody>
          <a:bodyPr anchor="ctr">
            <a:spAutoFit/>
          </a:bodyPr>
          <a:lstStyle/>
          <a:p>
            <a:endParaRPr lang="en-US"/>
          </a:p>
        </p:txBody>
      </p:sp>
      <p:sp>
        <p:nvSpPr>
          <p:cNvPr id="247829" name="Line 21"/>
          <p:cNvSpPr>
            <a:spLocks noChangeShapeType="1"/>
          </p:cNvSpPr>
          <p:nvPr/>
        </p:nvSpPr>
        <p:spPr bwMode="auto">
          <a:xfrm rot="5400000">
            <a:off x="4457700" y="3128963"/>
            <a:ext cx="990600" cy="0"/>
          </a:xfrm>
          <a:prstGeom prst="line">
            <a:avLst/>
          </a:prstGeom>
          <a:noFill/>
          <a:ln w="12700">
            <a:solidFill>
              <a:srgbClr val="CC00FF"/>
            </a:solidFill>
            <a:round/>
            <a:headEnd/>
            <a:tailEnd/>
          </a:ln>
          <a:effectLst/>
        </p:spPr>
        <p:txBody>
          <a:bodyPr anchor="ctr">
            <a:spAutoFit/>
          </a:bodyPr>
          <a:lstStyle/>
          <a:p>
            <a:endParaRPr lang="en-US"/>
          </a:p>
        </p:txBody>
      </p:sp>
      <p:sp>
        <p:nvSpPr>
          <p:cNvPr id="247830" name="Text Box 22"/>
          <p:cNvSpPr txBox="1">
            <a:spLocks noChangeArrowheads="1"/>
          </p:cNvSpPr>
          <p:nvPr/>
        </p:nvSpPr>
        <p:spPr bwMode="auto">
          <a:xfrm>
            <a:off x="4422775" y="4000500"/>
            <a:ext cx="989013" cy="274638"/>
          </a:xfrm>
          <a:prstGeom prst="rect">
            <a:avLst/>
          </a:prstGeom>
          <a:noFill/>
          <a:ln w="19050">
            <a:noFill/>
            <a:miter lim="800000"/>
            <a:headEnd/>
            <a:tailEnd/>
          </a:ln>
          <a:effectLst/>
        </p:spPr>
        <p:txBody>
          <a:bodyPr wrap="none">
            <a:spAutoFit/>
          </a:bodyPr>
          <a:lstStyle/>
          <a:p>
            <a:pPr algn="ctr" latinLnBrk="1"/>
            <a:r>
              <a:rPr kumimoji="1" lang="en-AU" altLang="zh-CN" sz="1200" b="1">
                <a:latin typeface="Trebuchet MS" pitchFamily="34" charset="0"/>
                <a:ea typeface="SimSun" pitchFamily="2" charset="-122"/>
              </a:rPr>
              <a:t>Fire Sensor</a:t>
            </a:r>
            <a:endParaRPr kumimoji="1" lang="en-US" altLang="ko-KR" sz="1200">
              <a:latin typeface="Trebuchet MS" pitchFamily="34" charset="0"/>
              <a:ea typeface="GulimChe" pitchFamily="49" charset="-127"/>
            </a:endParaRPr>
          </a:p>
        </p:txBody>
      </p:sp>
      <p:sp>
        <p:nvSpPr>
          <p:cNvPr id="247831" name="Line 23"/>
          <p:cNvSpPr>
            <a:spLocks noChangeShapeType="1"/>
          </p:cNvSpPr>
          <p:nvPr/>
        </p:nvSpPr>
        <p:spPr bwMode="auto">
          <a:xfrm rot="5400000">
            <a:off x="5626100" y="3040063"/>
            <a:ext cx="990600" cy="0"/>
          </a:xfrm>
          <a:prstGeom prst="line">
            <a:avLst/>
          </a:prstGeom>
          <a:noFill/>
          <a:ln w="12700">
            <a:solidFill>
              <a:srgbClr val="CC00FF"/>
            </a:solidFill>
            <a:round/>
            <a:headEnd/>
            <a:tailEnd/>
          </a:ln>
          <a:effectLst/>
        </p:spPr>
        <p:txBody>
          <a:bodyPr anchor="ctr">
            <a:spAutoFit/>
          </a:bodyPr>
          <a:lstStyle/>
          <a:p>
            <a:endParaRPr lang="en-US"/>
          </a:p>
        </p:txBody>
      </p:sp>
      <p:sp>
        <p:nvSpPr>
          <p:cNvPr id="247832" name="Text Box 24"/>
          <p:cNvSpPr txBox="1">
            <a:spLocks noChangeArrowheads="1"/>
          </p:cNvSpPr>
          <p:nvPr/>
        </p:nvSpPr>
        <p:spPr bwMode="auto">
          <a:xfrm>
            <a:off x="5486400" y="4038600"/>
            <a:ext cx="1600200" cy="274638"/>
          </a:xfrm>
          <a:prstGeom prst="rect">
            <a:avLst/>
          </a:prstGeom>
          <a:noFill/>
          <a:ln w="19050">
            <a:noFill/>
            <a:miter lim="800000"/>
            <a:headEnd/>
            <a:tailEnd/>
          </a:ln>
          <a:effectLst/>
        </p:spPr>
        <p:txBody>
          <a:bodyPr>
            <a:spAutoFit/>
          </a:bodyPr>
          <a:lstStyle/>
          <a:p>
            <a:pPr algn="ctr" latinLnBrk="1"/>
            <a:r>
              <a:rPr kumimoji="1" lang="en-AU" altLang="ko-KR" sz="1200" b="1">
                <a:latin typeface="Trebuchet MS" pitchFamily="34" charset="0"/>
                <a:ea typeface="SimSun" pitchFamily="2" charset="-122"/>
              </a:rPr>
              <a:t>Ultraviolet Sensor</a:t>
            </a:r>
            <a:r>
              <a:rPr kumimoji="1" lang="en-US" altLang="ko-KR" sz="1200" b="1">
                <a:latin typeface="Trebuchet MS" pitchFamily="34" charset="0"/>
                <a:ea typeface="SimSun" pitchFamily="2" charset="-122"/>
              </a:rPr>
              <a:t> </a:t>
            </a:r>
          </a:p>
        </p:txBody>
      </p:sp>
      <p:pic>
        <p:nvPicPr>
          <p:cNvPr id="247833" name="Picture 25" descr="화재감지기"/>
          <p:cNvPicPr>
            <a:picLocks noChangeAspect="1" noChangeArrowheads="1"/>
          </p:cNvPicPr>
          <p:nvPr/>
        </p:nvPicPr>
        <p:blipFill>
          <a:blip r:embed="rId3"/>
          <a:srcRect/>
          <a:stretch>
            <a:fillRect/>
          </a:stretch>
        </p:blipFill>
        <p:spPr bwMode="auto">
          <a:xfrm>
            <a:off x="4597400" y="3276600"/>
            <a:ext cx="561975" cy="609600"/>
          </a:xfrm>
          <a:prstGeom prst="rect">
            <a:avLst/>
          </a:prstGeom>
          <a:noFill/>
        </p:spPr>
      </p:pic>
      <p:pic>
        <p:nvPicPr>
          <p:cNvPr id="247834" name="Picture 26" descr="적외선감지기"/>
          <p:cNvPicPr>
            <a:picLocks noChangeAspect="1" noChangeArrowheads="1"/>
          </p:cNvPicPr>
          <p:nvPr/>
        </p:nvPicPr>
        <p:blipFill>
          <a:blip r:embed="rId4"/>
          <a:srcRect/>
          <a:stretch>
            <a:fillRect/>
          </a:stretch>
        </p:blipFill>
        <p:spPr bwMode="auto">
          <a:xfrm>
            <a:off x="5816600" y="3200400"/>
            <a:ext cx="666750" cy="762000"/>
          </a:xfrm>
          <a:prstGeom prst="rect">
            <a:avLst/>
          </a:prstGeom>
          <a:noFill/>
        </p:spPr>
      </p:pic>
      <p:pic>
        <p:nvPicPr>
          <p:cNvPr id="247835" name="Picture 27" descr="열선감지기"/>
          <p:cNvPicPr>
            <a:picLocks noChangeAspect="1" noChangeArrowheads="1"/>
          </p:cNvPicPr>
          <p:nvPr/>
        </p:nvPicPr>
        <p:blipFill>
          <a:blip r:embed="rId5"/>
          <a:srcRect/>
          <a:stretch>
            <a:fillRect/>
          </a:stretch>
        </p:blipFill>
        <p:spPr bwMode="auto">
          <a:xfrm>
            <a:off x="6578600" y="2209800"/>
            <a:ext cx="506413" cy="533400"/>
          </a:xfrm>
          <a:prstGeom prst="rect">
            <a:avLst/>
          </a:prstGeom>
          <a:noFill/>
        </p:spPr>
      </p:pic>
      <p:pic>
        <p:nvPicPr>
          <p:cNvPr id="247836" name="Picture 28"/>
          <p:cNvPicPr>
            <a:picLocks noChangeAspect="1" noChangeArrowheads="1"/>
          </p:cNvPicPr>
          <p:nvPr/>
        </p:nvPicPr>
        <p:blipFill>
          <a:blip r:embed="rId6"/>
          <a:srcRect/>
          <a:stretch>
            <a:fillRect/>
          </a:stretch>
        </p:blipFill>
        <p:spPr bwMode="auto">
          <a:xfrm>
            <a:off x="2616200" y="3687763"/>
            <a:ext cx="344488" cy="533400"/>
          </a:xfrm>
          <a:prstGeom prst="rect">
            <a:avLst/>
          </a:prstGeom>
          <a:noFill/>
          <a:ln w="12700" cap="sq">
            <a:noFill/>
            <a:miter lim="800000"/>
            <a:headEnd type="none" w="sm" len="sm"/>
            <a:tailEnd type="none" w="sm" len="sm"/>
          </a:ln>
          <a:effectLst/>
        </p:spPr>
      </p:pic>
      <p:sp>
        <p:nvSpPr>
          <p:cNvPr id="247837" name="Text Box 29"/>
          <p:cNvSpPr txBox="1">
            <a:spLocks noChangeArrowheads="1"/>
          </p:cNvSpPr>
          <p:nvPr/>
        </p:nvSpPr>
        <p:spPr bwMode="auto">
          <a:xfrm>
            <a:off x="1809750" y="4229100"/>
            <a:ext cx="1951038" cy="274638"/>
          </a:xfrm>
          <a:prstGeom prst="rect">
            <a:avLst/>
          </a:prstGeom>
          <a:noFill/>
          <a:ln w="19050">
            <a:noFill/>
            <a:miter lim="800000"/>
            <a:headEnd/>
            <a:tailEnd/>
          </a:ln>
          <a:effectLst/>
        </p:spPr>
        <p:txBody>
          <a:bodyPr wrap="none">
            <a:spAutoFit/>
          </a:bodyPr>
          <a:lstStyle/>
          <a:p>
            <a:pPr algn="ctr" latinLnBrk="1"/>
            <a:r>
              <a:rPr kumimoji="1" lang="en-AU" altLang="zh-CN" sz="1200" b="1">
                <a:latin typeface="Trebuchet MS" pitchFamily="34" charset="0"/>
                <a:ea typeface="SimSun" pitchFamily="2" charset="-122"/>
              </a:rPr>
              <a:t>Emergency Alarm Switch</a:t>
            </a:r>
            <a:endParaRPr kumimoji="1" lang="en-US" altLang="ko-KR" sz="1200">
              <a:latin typeface="Trebuchet MS" pitchFamily="34" charset="0"/>
              <a:ea typeface="GulimChe" pitchFamily="49" charset="-127"/>
            </a:endParaRPr>
          </a:p>
        </p:txBody>
      </p:sp>
      <p:sp>
        <p:nvSpPr>
          <p:cNvPr id="247838" name="Text Box 30"/>
          <p:cNvSpPr txBox="1">
            <a:spLocks noChangeArrowheads="1"/>
          </p:cNvSpPr>
          <p:nvPr/>
        </p:nvSpPr>
        <p:spPr bwMode="auto">
          <a:xfrm>
            <a:off x="361950" y="3811588"/>
            <a:ext cx="1674813" cy="274637"/>
          </a:xfrm>
          <a:prstGeom prst="rect">
            <a:avLst/>
          </a:prstGeom>
          <a:noFill/>
          <a:ln w="19050">
            <a:noFill/>
            <a:miter lim="800000"/>
            <a:headEnd/>
            <a:tailEnd/>
          </a:ln>
          <a:effectLst/>
        </p:spPr>
        <p:txBody>
          <a:bodyPr wrap="none">
            <a:spAutoFit/>
          </a:bodyPr>
          <a:lstStyle/>
          <a:p>
            <a:pPr algn="ctr" latinLnBrk="1"/>
            <a:r>
              <a:rPr kumimoji="1" lang="en-AU" altLang="zh-CN" sz="1200" b="1">
                <a:latin typeface="Trebuchet MS" pitchFamily="34" charset="0"/>
                <a:ea typeface="SimSun" pitchFamily="2" charset="-122"/>
              </a:rPr>
              <a:t>Door Shutting Sensor</a:t>
            </a:r>
            <a:endParaRPr kumimoji="1" lang="en-US" altLang="ko-KR" sz="1200">
              <a:latin typeface="Trebuchet MS" pitchFamily="34" charset="0"/>
              <a:ea typeface="GulimChe" pitchFamily="49" charset="-127"/>
            </a:endParaRPr>
          </a:p>
        </p:txBody>
      </p:sp>
      <p:sp>
        <p:nvSpPr>
          <p:cNvPr id="247839" name="Line 31"/>
          <p:cNvSpPr>
            <a:spLocks noChangeShapeType="1"/>
          </p:cNvSpPr>
          <p:nvPr/>
        </p:nvSpPr>
        <p:spPr bwMode="auto">
          <a:xfrm>
            <a:off x="2768600" y="2514600"/>
            <a:ext cx="457200" cy="0"/>
          </a:xfrm>
          <a:prstGeom prst="line">
            <a:avLst/>
          </a:prstGeom>
          <a:noFill/>
          <a:ln w="12700">
            <a:solidFill>
              <a:srgbClr val="CC00FF"/>
            </a:solidFill>
            <a:round/>
            <a:headEnd/>
            <a:tailEnd/>
          </a:ln>
          <a:effectLst/>
        </p:spPr>
        <p:txBody>
          <a:bodyPr anchor="ctr">
            <a:spAutoFit/>
          </a:bodyPr>
          <a:lstStyle/>
          <a:p>
            <a:endParaRPr lang="en-US"/>
          </a:p>
        </p:txBody>
      </p:sp>
      <p:sp>
        <p:nvSpPr>
          <p:cNvPr id="247840" name="Line 32"/>
          <p:cNvSpPr>
            <a:spLocks noChangeShapeType="1"/>
          </p:cNvSpPr>
          <p:nvPr/>
        </p:nvSpPr>
        <p:spPr bwMode="auto">
          <a:xfrm>
            <a:off x="2082800" y="2438400"/>
            <a:ext cx="990600" cy="0"/>
          </a:xfrm>
          <a:prstGeom prst="line">
            <a:avLst/>
          </a:prstGeom>
          <a:noFill/>
          <a:ln w="12700">
            <a:solidFill>
              <a:srgbClr val="CC00FF"/>
            </a:solidFill>
            <a:round/>
            <a:headEnd/>
            <a:tailEnd/>
          </a:ln>
          <a:effectLst/>
        </p:spPr>
        <p:txBody>
          <a:bodyPr anchor="ctr">
            <a:spAutoFit/>
          </a:bodyPr>
          <a:lstStyle/>
          <a:p>
            <a:endParaRPr lang="en-US"/>
          </a:p>
        </p:txBody>
      </p:sp>
      <p:sp>
        <p:nvSpPr>
          <p:cNvPr id="247841" name="Line 33"/>
          <p:cNvSpPr>
            <a:spLocks noChangeShapeType="1"/>
          </p:cNvSpPr>
          <p:nvPr/>
        </p:nvSpPr>
        <p:spPr bwMode="auto">
          <a:xfrm rot="5400000">
            <a:off x="2197100" y="3086100"/>
            <a:ext cx="1143000" cy="0"/>
          </a:xfrm>
          <a:prstGeom prst="line">
            <a:avLst/>
          </a:prstGeom>
          <a:noFill/>
          <a:ln w="12700">
            <a:solidFill>
              <a:srgbClr val="CC00FF"/>
            </a:solidFill>
            <a:round/>
            <a:headEnd/>
            <a:tailEnd/>
          </a:ln>
          <a:effectLst/>
        </p:spPr>
        <p:txBody>
          <a:bodyPr anchor="ctr">
            <a:spAutoFit/>
          </a:bodyPr>
          <a:lstStyle/>
          <a:p>
            <a:endParaRPr lang="en-US"/>
          </a:p>
        </p:txBody>
      </p:sp>
      <p:sp>
        <p:nvSpPr>
          <p:cNvPr id="247842" name="Line 34"/>
          <p:cNvSpPr>
            <a:spLocks noChangeShapeType="1"/>
          </p:cNvSpPr>
          <p:nvPr/>
        </p:nvSpPr>
        <p:spPr bwMode="auto">
          <a:xfrm rot="5400000">
            <a:off x="1587500" y="2933700"/>
            <a:ext cx="990600" cy="0"/>
          </a:xfrm>
          <a:prstGeom prst="line">
            <a:avLst/>
          </a:prstGeom>
          <a:noFill/>
          <a:ln w="12700">
            <a:solidFill>
              <a:srgbClr val="CC00FF"/>
            </a:solidFill>
            <a:round/>
            <a:headEnd/>
            <a:tailEnd/>
          </a:ln>
          <a:effectLst/>
        </p:spPr>
        <p:txBody>
          <a:bodyPr anchor="ctr">
            <a:spAutoFit/>
          </a:bodyPr>
          <a:lstStyle/>
          <a:p>
            <a:endParaRPr lang="en-US"/>
          </a:p>
        </p:txBody>
      </p:sp>
      <p:pic>
        <p:nvPicPr>
          <p:cNvPr id="247843" name="Picture 35" descr="1"/>
          <p:cNvPicPr>
            <a:picLocks noChangeAspect="1" noChangeArrowheads="1"/>
          </p:cNvPicPr>
          <p:nvPr/>
        </p:nvPicPr>
        <p:blipFill>
          <a:blip r:embed="rId7" cstate="print"/>
          <a:srcRect/>
          <a:stretch>
            <a:fillRect/>
          </a:stretch>
        </p:blipFill>
        <p:spPr bwMode="auto">
          <a:xfrm>
            <a:off x="2997200" y="2135188"/>
            <a:ext cx="990600" cy="693737"/>
          </a:xfrm>
          <a:prstGeom prst="rect">
            <a:avLst/>
          </a:prstGeom>
          <a:noFill/>
        </p:spPr>
      </p:pic>
      <p:pic>
        <p:nvPicPr>
          <p:cNvPr id="247844" name="Picture 36" descr="levtonA"/>
          <p:cNvPicPr>
            <a:picLocks noChangeAspect="1" noChangeArrowheads="1"/>
          </p:cNvPicPr>
          <p:nvPr/>
        </p:nvPicPr>
        <p:blipFill>
          <a:blip r:embed="rId8" cstate="print"/>
          <a:srcRect/>
          <a:stretch>
            <a:fillRect/>
          </a:stretch>
        </p:blipFill>
        <p:spPr bwMode="auto">
          <a:xfrm>
            <a:off x="1851025" y="3297238"/>
            <a:ext cx="423863" cy="588962"/>
          </a:xfrm>
          <a:prstGeom prst="rect">
            <a:avLst/>
          </a:prstGeom>
          <a:noFill/>
        </p:spPr>
      </p:pic>
      <p:sp>
        <p:nvSpPr>
          <p:cNvPr id="247847" name="Text Box 39"/>
          <p:cNvSpPr txBox="1">
            <a:spLocks noChangeArrowheads="1"/>
          </p:cNvSpPr>
          <p:nvPr/>
        </p:nvSpPr>
        <p:spPr bwMode="auto">
          <a:xfrm>
            <a:off x="7123113" y="6491288"/>
            <a:ext cx="1639887" cy="366712"/>
          </a:xfrm>
          <a:prstGeom prst="rect">
            <a:avLst/>
          </a:prstGeom>
          <a:noFill/>
          <a:ln w="9525">
            <a:noFill/>
            <a:miter lim="800000"/>
            <a:headEnd/>
            <a:tailEnd/>
          </a:ln>
          <a:effectLst/>
        </p:spPr>
        <p:txBody>
          <a:bodyPr>
            <a:spAutoFit/>
          </a:bodyPr>
          <a:lstStyle/>
          <a:p>
            <a:pPr>
              <a:spcBef>
                <a:spcPct val="50000"/>
              </a:spcBef>
            </a:pPr>
            <a:r>
              <a:rPr lang="en-US" b="1" i="1">
                <a:effectLst>
                  <a:outerShdw blurRad="38100" dist="38100" dir="2700000" algn="tl">
                    <a:srgbClr val="C0C0C0"/>
                  </a:outerShdw>
                </a:effectLst>
                <a:hlinkClick r:id="" action="ppaction://hlinkshowjump?jump=nextslide"/>
              </a:rPr>
              <a:t>Next Slide</a:t>
            </a:r>
            <a:endParaRPr lang="en-US" b="1" i="1">
              <a:effectLst>
                <a:outerShdw blurRad="38100" dist="38100" dir="2700000" algn="tl">
                  <a:srgbClr val="C0C0C0"/>
                </a:outerShdw>
              </a:effectLst>
            </a:endParaRPr>
          </a:p>
        </p:txBody>
      </p:sp>
      <p:sp>
        <p:nvSpPr>
          <p:cNvPr id="247848" name="Text Box 40"/>
          <p:cNvSpPr txBox="1">
            <a:spLocks noChangeArrowheads="1"/>
          </p:cNvSpPr>
          <p:nvPr/>
        </p:nvSpPr>
        <p:spPr bwMode="auto">
          <a:xfrm>
            <a:off x="458788" y="6491288"/>
            <a:ext cx="1758950" cy="366712"/>
          </a:xfrm>
          <a:prstGeom prst="rect">
            <a:avLst/>
          </a:prstGeom>
          <a:noFill/>
          <a:ln w="9525">
            <a:noFill/>
            <a:miter lim="800000"/>
            <a:headEnd/>
            <a:tailEnd/>
          </a:ln>
          <a:effectLst/>
        </p:spPr>
        <p:txBody>
          <a:bodyPr wrap="none">
            <a:spAutoFit/>
          </a:bodyPr>
          <a:lstStyle/>
          <a:p>
            <a:r>
              <a:rPr lang="en-US" b="1" i="1">
                <a:hlinkClick r:id="" action="ppaction://hlinkshowjump?jump=previousslide"/>
              </a:rPr>
              <a:t>Previous Slide</a:t>
            </a:r>
            <a:endParaRPr lang="en-US" b="1" i="1"/>
          </a:p>
        </p:txBody>
      </p:sp>
      <p:sp>
        <p:nvSpPr>
          <p:cNvPr id="247849" name="Text Box 41"/>
          <p:cNvSpPr txBox="1">
            <a:spLocks noChangeArrowheads="1"/>
          </p:cNvSpPr>
          <p:nvPr/>
        </p:nvSpPr>
        <p:spPr bwMode="auto">
          <a:xfrm>
            <a:off x="3813175" y="6583363"/>
            <a:ext cx="1130300" cy="274637"/>
          </a:xfrm>
          <a:prstGeom prst="rect">
            <a:avLst/>
          </a:prstGeom>
          <a:noFill/>
          <a:ln w="9525">
            <a:noFill/>
            <a:miter lim="800000"/>
            <a:headEnd/>
            <a:tailEnd/>
          </a:ln>
          <a:effectLst/>
        </p:spPr>
        <p:txBody>
          <a:bodyPr wrap="none">
            <a:spAutoFit/>
          </a:bodyPr>
          <a:lstStyle/>
          <a:p>
            <a:r>
              <a:rPr lang="en-US" sz="1200" b="1" i="1">
                <a:solidFill>
                  <a:srgbClr val="A50021"/>
                </a:solidFill>
                <a:effectLst>
                  <a:outerShdw blurRad="38100" dist="38100" dir="2700000" algn="tl">
                    <a:srgbClr val="C0C0C0"/>
                  </a:outerShdw>
                </a:effectLst>
                <a:hlinkClick r:id="rId9" action="ppaction://hlinksldjump"/>
              </a:rPr>
              <a:t>Back-2-index</a:t>
            </a:r>
            <a:endParaRPr lang="en-US" sz="1200" b="1" i="1">
              <a:solidFill>
                <a:srgbClr val="A50021"/>
              </a:solidFill>
              <a:effectLst>
                <a:outerShdw blurRad="38100" dist="38100" dir="2700000" algn="tl">
                  <a:srgbClr val="C0C0C0"/>
                </a:outerShdw>
              </a:effectLst>
            </a:endParaRPr>
          </a:p>
        </p:txBody>
      </p:sp>
      <p:pic>
        <p:nvPicPr>
          <p:cNvPr id="38" name="Picture 37"/>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7668092" y="5809125"/>
            <a:ext cx="1200428" cy="658359"/>
          </a:xfrm>
          <a:prstGeom prst="rect">
            <a:avLst/>
          </a:prstGeom>
          <a:noFill/>
          <a:ln>
            <a:noFill/>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8837" name="Group 5"/>
          <p:cNvGrpSpPr>
            <a:grpSpLocks/>
          </p:cNvGrpSpPr>
          <p:nvPr/>
        </p:nvGrpSpPr>
        <p:grpSpPr bwMode="auto">
          <a:xfrm>
            <a:off x="701675" y="4800600"/>
            <a:ext cx="7908925" cy="1641475"/>
            <a:chOff x="442" y="3024"/>
            <a:chExt cx="4982" cy="1034"/>
          </a:xfrm>
        </p:grpSpPr>
        <p:sp>
          <p:nvSpPr>
            <p:cNvPr id="248838" name="Rectangle 6"/>
            <p:cNvSpPr>
              <a:spLocks noChangeArrowheads="1"/>
            </p:cNvSpPr>
            <p:nvPr/>
          </p:nvSpPr>
          <p:spPr bwMode="auto">
            <a:xfrm>
              <a:off x="1440" y="3696"/>
              <a:ext cx="3984" cy="362"/>
            </a:xfrm>
            <a:prstGeom prst="rect">
              <a:avLst/>
            </a:prstGeom>
            <a:noFill/>
            <a:ln w="19050">
              <a:solidFill>
                <a:schemeClr val="tx1"/>
              </a:solidFill>
              <a:miter lim="800000"/>
              <a:headEnd/>
              <a:tailEnd/>
            </a:ln>
            <a:effectLst/>
          </p:spPr>
          <p:txBody>
            <a:bodyPr anchor="ctr"/>
            <a:lstStyle/>
            <a:p>
              <a:pPr>
                <a:spcBef>
                  <a:spcPct val="20000"/>
                </a:spcBef>
              </a:pPr>
              <a:r>
                <a:rPr lang="en-AU" altLang="ko-KR" sz="1400" b="1">
                  <a:latin typeface="Trebuchet MS" pitchFamily="34" charset="0"/>
                  <a:ea typeface="굴림" pitchFamily="34" charset="-127"/>
                </a:rPr>
                <a:t>EIA709.1 and EIA709.2</a:t>
              </a:r>
              <a:endParaRPr lang="en-US" altLang="ko-KR" sz="1400" b="1">
                <a:latin typeface="Trebuchet MS" pitchFamily="34" charset="0"/>
                <a:ea typeface="굴림" pitchFamily="34" charset="-127"/>
              </a:endParaRPr>
            </a:p>
          </p:txBody>
        </p:sp>
        <p:sp>
          <p:nvSpPr>
            <p:cNvPr id="248839" name="Rectangle 7"/>
            <p:cNvSpPr>
              <a:spLocks noChangeArrowheads="1"/>
            </p:cNvSpPr>
            <p:nvPr/>
          </p:nvSpPr>
          <p:spPr bwMode="auto">
            <a:xfrm>
              <a:off x="442" y="3696"/>
              <a:ext cx="982" cy="362"/>
            </a:xfrm>
            <a:prstGeom prst="rect">
              <a:avLst/>
            </a:prstGeom>
            <a:noFill/>
            <a:ln w="19050">
              <a:solidFill>
                <a:schemeClr val="tx1"/>
              </a:solidFill>
              <a:miter lim="800000"/>
              <a:headEnd/>
              <a:tailEnd/>
            </a:ln>
            <a:effectLst/>
          </p:spPr>
          <p:txBody>
            <a:bodyPr anchor="ctr"/>
            <a:lstStyle/>
            <a:p>
              <a:pPr algn="ctr">
                <a:spcBef>
                  <a:spcPct val="20000"/>
                </a:spcBef>
              </a:pPr>
              <a:r>
                <a:rPr lang="en-AU" altLang="zh-CN" sz="1600" b="1">
                  <a:latin typeface="Trebuchet MS" pitchFamily="34" charset="0"/>
                  <a:ea typeface="SimSun" pitchFamily="2" charset="-122"/>
                </a:rPr>
                <a:t>Protocol</a:t>
              </a:r>
              <a:endParaRPr lang="en-US" altLang="ko-KR" sz="1600" b="1">
                <a:latin typeface="Trebuchet MS" pitchFamily="34" charset="0"/>
                <a:ea typeface="굴림" pitchFamily="34" charset="-127"/>
              </a:endParaRPr>
            </a:p>
          </p:txBody>
        </p:sp>
        <p:sp>
          <p:nvSpPr>
            <p:cNvPr id="248840" name="Rectangle 8"/>
            <p:cNvSpPr>
              <a:spLocks noChangeArrowheads="1"/>
            </p:cNvSpPr>
            <p:nvPr/>
          </p:nvSpPr>
          <p:spPr bwMode="auto">
            <a:xfrm>
              <a:off x="1440" y="3024"/>
              <a:ext cx="3984" cy="624"/>
            </a:xfrm>
            <a:prstGeom prst="rect">
              <a:avLst/>
            </a:prstGeom>
            <a:noFill/>
            <a:ln w="19050">
              <a:solidFill>
                <a:schemeClr val="tx1"/>
              </a:solidFill>
              <a:miter lim="800000"/>
              <a:headEnd/>
              <a:tailEnd/>
            </a:ln>
            <a:effectLst/>
          </p:spPr>
          <p:txBody>
            <a:bodyPr anchor="ctr"/>
            <a:lstStyle/>
            <a:p>
              <a:pPr>
                <a:spcBef>
                  <a:spcPct val="20000"/>
                </a:spcBef>
              </a:pPr>
              <a:r>
                <a:rPr lang="en-AU" altLang="zh-CN" sz="1400" b="1">
                  <a:latin typeface="Trebuchet MS" pitchFamily="34" charset="0"/>
                  <a:ea typeface="SimSun" pitchFamily="2" charset="-122"/>
                </a:rPr>
                <a:t>Set up indoor temperature wind valve controller, configure multi </a:t>
              </a:r>
              <a:br>
                <a:rPr lang="en-AU" altLang="zh-CN" sz="1400" b="1">
                  <a:latin typeface="Trebuchet MS" pitchFamily="34" charset="0"/>
                  <a:ea typeface="SimSun" pitchFamily="2" charset="-122"/>
                </a:rPr>
              </a:br>
              <a:r>
                <a:rPr lang="en-AU" altLang="zh-CN" sz="1400" b="1">
                  <a:latin typeface="Trebuchet MS" pitchFamily="34" charset="0"/>
                  <a:ea typeface="SimSun" pitchFamily="2" charset="-122"/>
                </a:rPr>
                <a:t>functions and schedules for the hot water, tap water, electricity and gas etc. data auto collections.</a:t>
              </a:r>
              <a:endParaRPr lang="en-US" altLang="ko-KR" b="1">
                <a:latin typeface="Trebuchet MS" pitchFamily="34" charset="0"/>
                <a:ea typeface="굴림" pitchFamily="34" charset="-127"/>
              </a:endParaRPr>
            </a:p>
          </p:txBody>
        </p:sp>
        <p:sp>
          <p:nvSpPr>
            <p:cNvPr id="248841" name="Rectangle 9"/>
            <p:cNvSpPr>
              <a:spLocks noChangeArrowheads="1"/>
            </p:cNvSpPr>
            <p:nvPr/>
          </p:nvSpPr>
          <p:spPr bwMode="auto">
            <a:xfrm>
              <a:off x="442" y="3024"/>
              <a:ext cx="982" cy="624"/>
            </a:xfrm>
            <a:prstGeom prst="rect">
              <a:avLst/>
            </a:prstGeom>
            <a:noFill/>
            <a:ln w="19050">
              <a:solidFill>
                <a:schemeClr val="tx1"/>
              </a:solidFill>
              <a:miter lim="800000"/>
              <a:headEnd/>
              <a:tailEnd/>
            </a:ln>
            <a:effectLst/>
          </p:spPr>
          <p:txBody>
            <a:bodyPr anchor="ctr"/>
            <a:lstStyle/>
            <a:p>
              <a:pPr algn="ctr">
                <a:spcBef>
                  <a:spcPct val="20000"/>
                </a:spcBef>
              </a:pPr>
              <a:r>
                <a:rPr lang="en-AU" altLang="zh-CN" sz="1600" b="1">
                  <a:latin typeface="Trebuchet MS" pitchFamily="34" charset="0"/>
                  <a:ea typeface="SimSun" pitchFamily="2" charset="-122"/>
                </a:rPr>
                <a:t>Function</a:t>
              </a:r>
              <a:endParaRPr lang="en-US" altLang="ko-KR" sz="1600" b="1">
                <a:latin typeface="Trebuchet MS" pitchFamily="34" charset="0"/>
                <a:ea typeface="SimSun" pitchFamily="2" charset="-122"/>
              </a:endParaRPr>
            </a:p>
          </p:txBody>
        </p:sp>
      </p:grpSp>
      <p:sp>
        <p:nvSpPr>
          <p:cNvPr id="248842" name="Text Box 10"/>
          <p:cNvSpPr txBox="1">
            <a:spLocks noChangeArrowheads="1"/>
          </p:cNvSpPr>
          <p:nvPr/>
        </p:nvSpPr>
        <p:spPr bwMode="auto">
          <a:xfrm>
            <a:off x="334963" y="411163"/>
            <a:ext cx="7772400" cy="779462"/>
          </a:xfrm>
          <a:prstGeom prst="rect">
            <a:avLst/>
          </a:prstGeom>
          <a:noFill/>
          <a:ln w="9525">
            <a:noFill/>
            <a:miter lim="800000"/>
            <a:headEnd/>
            <a:tailEnd/>
          </a:ln>
          <a:effectLst/>
        </p:spPr>
        <p:txBody>
          <a:bodyPr anchor="ctr">
            <a:spAutoFit/>
          </a:bodyPr>
          <a:lstStyle/>
          <a:p>
            <a:pPr algn="ctr" latinLnBrk="1">
              <a:spcBef>
                <a:spcPct val="50000"/>
              </a:spcBef>
            </a:pPr>
            <a:r>
              <a:rPr kumimoji="1" lang="en-AU" altLang="zh-CN" b="1" u="sng">
                <a:solidFill>
                  <a:srgbClr val="FF3300"/>
                </a:solidFill>
                <a:effectLst>
                  <a:outerShdw blurRad="38100" dist="38100" dir="2700000" algn="tl">
                    <a:srgbClr val="C0C0C0"/>
                  </a:outerShdw>
                </a:effectLst>
                <a:latin typeface="Trebuchet MS" pitchFamily="34" charset="0"/>
                <a:ea typeface="SimSun" pitchFamily="2" charset="-122"/>
              </a:rPr>
              <a:t>Air ventilation/Air Conditioning Monitoring &amp; </a:t>
            </a:r>
          </a:p>
          <a:p>
            <a:pPr algn="ctr" latinLnBrk="1">
              <a:spcBef>
                <a:spcPct val="50000"/>
              </a:spcBef>
            </a:pPr>
            <a:r>
              <a:rPr kumimoji="1" lang="en-AU" altLang="zh-CN" b="1" u="sng">
                <a:solidFill>
                  <a:srgbClr val="FF3300"/>
                </a:solidFill>
                <a:effectLst>
                  <a:outerShdw blurRad="38100" dist="38100" dir="2700000" algn="tl">
                    <a:srgbClr val="C0C0C0"/>
                  </a:outerShdw>
                </a:effectLst>
                <a:latin typeface="Trebuchet MS" pitchFamily="34" charset="0"/>
                <a:ea typeface="SimSun" pitchFamily="2" charset="-122"/>
              </a:rPr>
              <a:t>Control and Remote Data Collection system</a:t>
            </a:r>
            <a:endParaRPr kumimoji="1" lang="en-US" altLang="ko-KR" b="1" u="sng">
              <a:solidFill>
                <a:srgbClr val="FF3300"/>
              </a:solidFill>
              <a:effectLst>
                <a:outerShdw blurRad="38100" dist="38100" dir="2700000" algn="tl">
                  <a:srgbClr val="C0C0C0"/>
                </a:outerShdw>
              </a:effectLst>
              <a:latin typeface="Trebuchet MS" pitchFamily="34" charset="0"/>
              <a:ea typeface="SimSun" pitchFamily="2" charset="-122"/>
            </a:endParaRPr>
          </a:p>
        </p:txBody>
      </p:sp>
      <p:pic>
        <p:nvPicPr>
          <p:cNvPr id="248843" name="Picture 11" descr="백본"/>
          <p:cNvPicPr>
            <a:picLocks noChangeArrowheads="1"/>
          </p:cNvPicPr>
          <p:nvPr/>
        </p:nvPicPr>
        <p:blipFill>
          <a:blip r:embed="rId2"/>
          <a:srcRect/>
          <a:stretch>
            <a:fillRect/>
          </a:stretch>
        </p:blipFill>
        <p:spPr bwMode="auto">
          <a:xfrm>
            <a:off x="1958975" y="1531938"/>
            <a:ext cx="6118225" cy="68262"/>
          </a:xfrm>
          <a:prstGeom prst="rect">
            <a:avLst/>
          </a:prstGeom>
          <a:solidFill>
            <a:schemeClr val="tx1"/>
          </a:solidFill>
          <a:ln w="9525">
            <a:solidFill>
              <a:schemeClr val="tx1"/>
            </a:solidFill>
            <a:miter lim="800000"/>
            <a:headEnd/>
            <a:tailEnd/>
          </a:ln>
        </p:spPr>
      </p:pic>
      <p:sp>
        <p:nvSpPr>
          <p:cNvPr id="248844" name="Text Box 12"/>
          <p:cNvSpPr txBox="1">
            <a:spLocks noChangeArrowheads="1"/>
          </p:cNvSpPr>
          <p:nvPr/>
        </p:nvSpPr>
        <p:spPr bwMode="auto">
          <a:xfrm flipV="1">
            <a:off x="457200" y="2286000"/>
            <a:ext cx="2895600" cy="304800"/>
          </a:xfrm>
          <a:prstGeom prst="rect">
            <a:avLst/>
          </a:prstGeom>
          <a:noFill/>
          <a:ln w="9525">
            <a:noFill/>
            <a:miter lim="800000"/>
            <a:headEnd/>
            <a:tailEnd/>
          </a:ln>
          <a:effectLst/>
        </p:spPr>
        <p:txBody>
          <a:bodyPr rot="10800000">
            <a:spAutoFit/>
          </a:bodyPr>
          <a:lstStyle/>
          <a:p>
            <a:pPr latinLnBrk="1"/>
            <a:r>
              <a:rPr kumimoji="1" lang="en-US" altLang="ko-KR" sz="1400" b="1">
                <a:latin typeface="Trebuchet MS" pitchFamily="34" charset="0"/>
                <a:ea typeface="SimSun" pitchFamily="2" charset="-122"/>
              </a:rPr>
              <a:t>Lon works Auto Network Control</a:t>
            </a:r>
          </a:p>
        </p:txBody>
      </p:sp>
      <p:pic>
        <p:nvPicPr>
          <p:cNvPr id="248845" name="Picture 13" descr="3LIGHTSW"/>
          <p:cNvPicPr>
            <a:picLocks noChangeAspect="1" noChangeArrowheads="1"/>
          </p:cNvPicPr>
          <p:nvPr/>
        </p:nvPicPr>
        <p:blipFill>
          <a:blip r:embed="rId3"/>
          <a:srcRect/>
          <a:stretch>
            <a:fillRect/>
          </a:stretch>
        </p:blipFill>
        <p:spPr bwMode="auto">
          <a:xfrm>
            <a:off x="6934200" y="2209800"/>
            <a:ext cx="574675" cy="685800"/>
          </a:xfrm>
          <a:prstGeom prst="rect">
            <a:avLst/>
          </a:prstGeom>
          <a:noFill/>
        </p:spPr>
      </p:pic>
      <p:sp>
        <p:nvSpPr>
          <p:cNvPr id="248846" name="Text Box 14"/>
          <p:cNvSpPr txBox="1">
            <a:spLocks noChangeArrowheads="1"/>
          </p:cNvSpPr>
          <p:nvPr/>
        </p:nvSpPr>
        <p:spPr bwMode="auto">
          <a:xfrm>
            <a:off x="3390900" y="2933700"/>
            <a:ext cx="950913" cy="274638"/>
          </a:xfrm>
          <a:prstGeom prst="rect">
            <a:avLst/>
          </a:prstGeom>
          <a:noFill/>
          <a:ln w="9525">
            <a:noFill/>
            <a:miter lim="800000"/>
            <a:headEnd/>
            <a:tailEnd/>
          </a:ln>
          <a:effectLst/>
        </p:spPr>
        <p:txBody>
          <a:bodyPr wrap="none">
            <a:spAutoFit/>
          </a:bodyPr>
          <a:lstStyle/>
          <a:p>
            <a:pPr algn="ctr" latinLnBrk="1"/>
            <a:r>
              <a:rPr kumimoji="1" lang="en-US" altLang="ko-KR" sz="1200" b="1">
                <a:latin typeface="Trebuchet MS" pitchFamily="34" charset="0"/>
                <a:ea typeface="GulimChe" pitchFamily="49" charset="-127"/>
              </a:rPr>
              <a:t>I/O </a:t>
            </a:r>
            <a:r>
              <a:rPr kumimoji="1" lang="en-AU" altLang="zh-CN" sz="1200" b="1">
                <a:latin typeface="Trebuchet MS" pitchFamily="34" charset="0"/>
                <a:ea typeface="SimSun" pitchFamily="2" charset="-122"/>
              </a:rPr>
              <a:t>Module</a:t>
            </a:r>
            <a:endParaRPr kumimoji="1" lang="en-US" altLang="ko-KR" sz="1200" b="1">
              <a:latin typeface="Trebuchet MS" pitchFamily="34" charset="0"/>
              <a:ea typeface="SimSun" pitchFamily="2" charset="-122"/>
            </a:endParaRPr>
          </a:p>
        </p:txBody>
      </p:sp>
      <p:sp>
        <p:nvSpPr>
          <p:cNvPr id="248847" name="Line 15"/>
          <p:cNvSpPr>
            <a:spLocks noChangeShapeType="1"/>
          </p:cNvSpPr>
          <p:nvPr/>
        </p:nvSpPr>
        <p:spPr bwMode="auto">
          <a:xfrm>
            <a:off x="4343400" y="2544763"/>
            <a:ext cx="2667000" cy="0"/>
          </a:xfrm>
          <a:prstGeom prst="line">
            <a:avLst/>
          </a:prstGeom>
          <a:noFill/>
          <a:ln w="12700">
            <a:solidFill>
              <a:srgbClr val="CC00FF"/>
            </a:solidFill>
            <a:round/>
            <a:headEnd/>
            <a:tailEnd/>
          </a:ln>
          <a:effectLst/>
        </p:spPr>
        <p:txBody>
          <a:bodyPr anchor="ctr">
            <a:spAutoFit/>
          </a:bodyPr>
          <a:lstStyle/>
          <a:p>
            <a:endParaRPr lang="en-US"/>
          </a:p>
        </p:txBody>
      </p:sp>
      <p:sp>
        <p:nvSpPr>
          <p:cNvPr id="248848" name="Text Box 16"/>
          <p:cNvSpPr txBox="1">
            <a:spLocks noChangeArrowheads="1"/>
          </p:cNvSpPr>
          <p:nvPr/>
        </p:nvSpPr>
        <p:spPr bwMode="auto">
          <a:xfrm>
            <a:off x="6226175" y="2933700"/>
            <a:ext cx="2295525" cy="274638"/>
          </a:xfrm>
          <a:prstGeom prst="rect">
            <a:avLst/>
          </a:prstGeom>
          <a:noFill/>
          <a:ln w="9525">
            <a:noFill/>
            <a:miter lim="800000"/>
            <a:headEnd/>
            <a:tailEnd/>
          </a:ln>
          <a:effectLst/>
        </p:spPr>
        <p:txBody>
          <a:bodyPr wrap="none">
            <a:spAutoFit/>
          </a:bodyPr>
          <a:lstStyle/>
          <a:p>
            <a:pPr algn="ctr" latinLnBrk="1"/>
            <a:r>
              <a:rPr kumimoji="1" lang="en-AU" altLang="zh-CN" sz="1200" b="1">
                <a:latin typeface="Trebuchet MS" pitchFamily="34" charset="0"/>
                <a:ea typeface="SimSun" pitchFamily="2" charset="-122"/>
              </a:rPr>
              <a:t>Indoor Temperature Detector</a:t>
            </a:r>
            <a:endParaRPr kumimoji="1" lang="en-US" altLang="ko-KR" sz="1200">
              <a:latin typeface="Trebuchet MS" pitchFamily="34" charset="0"/>
              <a:ea typeface="GulimChe" pitchFamily="49" charset="-127"/>
            </a:endParaRPr>
          </a:p>
        </p:txBody>
      </p:sp>
      <p:sp>
        <p:nvSpPr>
          <p:cNvPr id="248849" name="Line 17"/>
          <p:cNvSpPr>
            <a:spLocks noChangeShapeType="1"/>
          </p:cNvSpPr>
          <p:nvPr/>
        </p:nvSpPr>
        <p:spPr bwMode="auto">
          <a:xfrm>
            <a:off x="3810000" y="1630363"/>
            <a:ext cx="0" cy="838200"/>
          </a:xfrm>
          <a:prstGeom prst="line">
            <a:avLst/>
          </a:prstGeom>
          <a:noFill/>
          <a:ln w="38100">
            <a:solidFill>
              <a:schemeClr val="tx1"/>
            </a:solidFill>
            <a:round/>
            <a:headEnd/>
            <a:tailEnd/>
          </a:ln>
          <a:effectLst/>
        </p:spPr>
        <p:txBody>
          <a:bodyPr wrap="none" anchor="ctr">
            <a:spAutoFit/>
          </a:bodyPr>
          <a:lstStyle/>
          <a:p>
            <a:endParaRPr lang="en-US"/>
          </a:p>
        </p:txBody>
      </p:sp>
      <p:sp>
        <p:nvSpPr>
          <p:cNvPr id="248850" name="Line 18"/>
          <p:cNvSpPr>
            <a:spLocks noChangeShapeType="1"/>
          </p:cNvSpPr>
          <p:nvPr/>
        </p:nvSpPr>
        <p:spPr bwMode="auto">
          <a:xfrm>
            <a:off x="3124200" y="2697163"/>
            <a:ext cx="2667000" cy="0"/>
          </a:xfrm>
          <a:prstGeom prst="line">
            <a:avLst/>
          </a:prstGeom>
          <a:noFill/>
          <a:ln w="12700">
            <a:solidFill>
              <a:srgbClr val="CC00FF"/>
            </a:solidFill>
            <a:round/>
            <a:headEnd/>
            <a:tailEnd/>
          </a:ln>
          <a:effectLst/>
        </p:spPr>
        <p:txBody>
          <a:bodyPr anchor="ctr">
            <a:spAutoFit/>
          </a:bodyPr>
          <a:lstStyle/>
          <a:p>
            <a:endParaRPr lang="en-US"/>
          </a:p>
        </p:txBody>
      </p:sp>
      <p:sp>
        <p:nvSpPr>
          <p:cNvPr id="248851" name="Line 19"/>
          <p:cNvSpPr>
            <a:spLocks noChangeShapeType="1"/>
          </p:cNvSpPr>
          <p:nvPr/>
        </p:nvSpPr>
        <p:spPr bwMode="auto">
          <a:xfrm rot="5400000">
            <a:off x="5302250" y="3192463"/>
            <a:ext cx="990600" cy="0"/>
          </a:xfrm>
          <a:prstGeom prst="line">
            <a:avLst/>
          </a:prstGeom>
          <a:noFill/>
          <a:ln w="12700">
            <a:solidFill>
              <a:srgbClr val="CC00FF"/>
            </a:solidFill>
            <a:round/>
            <a:headEnd/>
            <a:tailEnd/>
          </a:ln>
          <a:effectLst/>
        </p:spPr>
        <p:txBody>
          <a:bodyPr anchor="ctr">
            <a:spAutoFit/>
          </a:bodyPr>
          <a:lstStyle/>
          <a:p>
            <a:endParaRPr lang="en-US"/>
          </a:p>
        </p:txBody>
      </p:sp>
      <p:sp>
        <p:nvSpPr>
          <p:cNvPr id="248852" name="Text Box 20"/>
          <p:cNvSpPr txBox="1">
            <a:spLocks noChangeArrowheads="1"/>
          </p:cNvSpPr>
          <p:nvPr/>
        </p:nvSpPr>
        <p:spPr bwMode="auto">
          <a:xfrm>
            <a:off x="5078413" y="4064000"/>
            <a:ext cx="1341437" cy="274638"/>
          </a:xfrm>
          <a:prstGeom prst="rect">
            <a:avLst/>
          </a:prstGeom>
          <a:noFill/>
          <a:ln w="19050">
            <a:noFill/>
            <a:miter lim="800000"/>
            <a:headEnd/>
            <a:tailEnd/>
          </a:ln>
          <a:effectLst/>
        </p:spPr>
        <p:txBody>
          <a:bodyPr wrap="none">
            <a:spAutoFit/>
          </a:bodyPr>
          <a:lstStyle/>
          <a:p>
            <a:pPr algn="ctr" latinLnBrk="1"/>
            <a:r>
              <a:rPr kumimoji="1" lang="en-AU" altLang="zh-CN" sz="1200" b="1">
                <a:latin typeface="Trebuchet MS" pitchFamily="34" charset="0"/>
                <a:ea typeface="SimSun" pitchFamily="2" charset="-122"/>
              </a:rPr>
              <a:t>Valve Controller</a:t>
            </a:r>
            <a:endParaRPr kumimoji="1" lang="en-US" altLang="ko-KR" sz="1200">
              <a:latin typeface="Trebuchet MS" pitchFamily="34" charset="0"/>
              <a:ea typeface="GulimChe" pitchFamily="49" charset="-127"/>
            </a:endParaRPr>
          </a:p>
        </p:txBody>
      </p:sp>
      <p:pic>
        <p:nvPicPr>
          <p:cNvPr id="248853" name="Picture 21" descr="CN3"/>
          <p:cNvPicPr>
            <a:picLocks noChangeAspect="1" noChangeArrowheads="1"/>
          </p:cNvPicPr>
          <p:nvPr/>
        </p:nvPicPr>
        <p:blipFill>
          <a:blip r:embed="rId4" cstate="print"/>
          <a:srcRect/>
          <a:stretch>
            <a:fillRect/>
          </a:stretch>
        </p:blipFill>
        <p:spPr bwMode="auto">
          <a:xfrm>
            <a:off x="5505450" y="3263900"/>
            <a:ext cx="633413" cy="692150"/>
          </a:xfrm>
          <a:prstGeom prst="rect">
            <a:avLst/>
          </a:prstGeom>
          <a:noFill/>
        </p:spPr>
      </p:pic>
      <p:sp>
        <p:nvSpPr>
          <p:cNvPr id="248854" name="Rectangle 22" descr="인쇄 용지"/>
          <p:cNvSpPr>
            <a:spLocks noChangeArrowheads="1"/>
          </p:cNvSpPr>
          <p:nvPr/>
        </p:nvSpPr>
        <p:spPr bwMode="auto">
          <a:xfrm>
            <a:off x="685800" y="2819400"/>
            <a:ext cx="2252663" cy="1676400"/>
          </a:xfrm>
          <a:prstGeom prst="rect">
            <a:avLst/>
          </a:prstGeom>
          <a:blipFill dpi="0" rotWithShape="0">
            <a:blip r:embed="rId5"/>
            <a:srcRect/>
            <a:tile tx="0" ty="0" sx="100000" sy="100000" flip="none" algn="tl"/>
          </a:blipFill>
          <a:ln w="9525">
            <a:solidFill>
              <a:srgbClr val="000000"/>
            </a:solidFill>
            <a:miter lim="800000"/>
            <a:headEnd/>
            <a:tailEnd/>
          </a:ln>
        </p:spPr>
        <p:txBody>
          <a:bodyPr/>
          <a:lstStyle/>
          <a:p>
            <a:endParaRPr lang="en-US"/>
          </a:p>
        </p:txBody>
      </p:sp>
      <p:grpSp>
        <p:nvGrpSpPr>
          <p:cNvPr id="248855" name="Group 23"/>
          <p:cNvGrpSpPr>
            <a:grpSpLocks/>
          </p:cNvGrpSpPr>
          <p:nvPr/>
        </p:nvGrpSpPr>
        <p:grpSpPr bwMode="auto">
          <a:xfrm>
            <a:off x="1927225" y="3190875"/>
            <a:ext cx="650875" cy="673100"/>
            <a:chOff x="63" y="224"/>
            <a:chExt cx="72" cy="82"/>
          </a:xfrm>
        </p:grpSpPr>
        <p:sp>
          <p:nvSpPr>
            <p:cNvPr id="248856" name="Line 24"/>
            <p:cNvSpPr>
              <a:spLocks noChangeShapeType="1"/>
            </p:cNvSpPr>
            <p:nvPr/>
          </p:nvSpPr>
          <p:spPr bwMode="auto">
            <a:xfrm flipH="1" flipV="1">
              <a:off x="66" y="306"/>
              <a:ext cx="68" cy="0"/>
            </a:xfrm>
            <a:prstGeom prst="line">
              <a:avLst/>
            </a:prstGeom>
            <a:noFill/>
            <a:ln w="9525">
              <a:solidFill>
                <a:srgbClr val="000000"/>
              </a:solidFill>
              <a:round/>
              <a:headEnd/>
              <a:tailEnd/>
            </a:ln>
          </p:spPr>
          <p:txBody>
            <a:bodyPr lIns="18000" tIns="0" rIns="18000" bIns="0"/>
            <a:lstStyle/>
            <a:p>
              <a:endParaRPr lang="en-US"/>
            </a:p>
          </p:txBody>
        </p:sp>
        <p:sp>
          <p:nvSpPr>
            <p:cNvPr id="248857" name="Freeform 25"/>
            <p:cNvSpPr>
              <a:spLocks/>
            </p:cNvSpPr>
            <p:nvPr/>
          </p:nvSpPr>
          <p:spPr bwMode="auto">
            <a:xfrm>
              <a:off x="67" y="266"/>
              <a:ext cx="68" cy="33"/>
            </a:xfrm>
            <a:custGeom>
              <a:avLst/>
              <a:gdLst/>
              <a:ahLst/>
              <a:cxnLst>
                <a:cxn ang="0">
                  <a:pos x="68" y="33"/>
                </a:cxn>
                <a:cxn ang="0">
                  <a:pos x="28" y="33"/>
                </a:cxn>
                <a:cxn ang="0">
                  <a:pos x="28" y="0"/>
                </a:cxn>
                <a:cxn ang="0">
                  <a:pos x="0" y="0"/>
                </a:cxn>
              </a:cxnLst>
              <a:rect l="0" t="0" r="r" b="b"/>
              <a:pathLst>
                <a:path w="68" h="33">
                  <a:moveTo>
                    <a:pt x="68" y="33"/>
                  </a:moveTo>
                  <a:lnTo>
                    <a:pt x="28" y="33"/>
                  </a:lnTo>
                  <a:lnTo>
                    <a:pt x="28" y="0"/>
                  </a:lnTo>
                  <a:lnTo>
                    <a:pt x="0" y="0"/>
                  </a:lnTo>
                </a:path>
              </a:pathLst>
            </a:custGeom>
            <a:noFill/>
            <a:ln w="9525">
              <a:solidFill>
                <a:srgbClr val="000000"/>
              </a:solidFill>
              <a:round/>
              <a:headEnd/>
              <a:tailEnd/>
            </a:ln>
          </p:spPr>
          <p:txBody>
            <a:bodyPr lIns="18000" tIns="0" rIns="18000" bIns="0"/>
            <a:lstStyle/>
            <a:p>
              <a:endParaRPr lang="en-US"/>
            </a:p>
          </p:txBody>
        </p:sp>
        <p:sp>
          <p:nvSpPr>
            <p:cNvPr id="248858" name="Freeform 26"/>
            <p:cNvSpPr>
              <a:spLocks/>
            </p:cNvSpPr>
            <p:nvPr/>
          </p:nvSpPr>
          <p:spPr bwMode="auto">
            <a:xfrm>
              <a:off x="63" y="224"/>
              <a:ext cx="71" cy="68"/>
            </a:xfrm>
            <a:custGeom>
              <a:avLst/>
              <a:gdLst/>
              <a:ahLst/>
              <a:cxnLst>
                <a:cxn ang="0">
                  <a:pos x="71" y="68"/>
                </a:cxn>
                <a:cxn ang="0">
                  <a:pos x="48" y="68"/>
                </a:cxn>
                <a:cxn ang="0">
                  <a:pos x="48" y="0"/>
                </a:cxn>
                <a:cxn ang="0">
                  <a:pos x="0" y="0"/>
                </a:cxn>
              </a:cxnLst>
              <a:rect l="0" t="0" r="r" b="b"/>
              <a:pathLst>
                <a:path w="71" h="68">
                  <a:moveTo>
                    <a:pt x="71" y="68"/>
                  </a:moveTo>
                  <a:lnTo>
                    <a:pt x="48" y="68"/>
                  </a:lnTo>
                  <a:lnTo>
                    <a:pt x="48" y="0"/>
                  </a:lnTo>
                  <a:lnTo>
                    <a:pt x="0" y="0"/>
                  </a:lnTo>
                </a:path>
              </a:pathLst>
            </a:custGeom>
            <a:noFill/>
            <a:ln w="9525">
              <a:solidFill>
                <a:srgbClr val="000000"/>
              </a:solidFill>
              <a:round/>
              <a:headEnd/>
              <a:tailEnd/>
            </a:ln>
          </p:spPr>
          <p:txBody>
            <a:bodyPr lIns="18000" tIns="0" rIns="18000" bIns="0"/>
            <a:lstStyle/>
            <a:p>
              <a:endParaRPr lang="en-US"/>
            </a:p>
          </p:txBody>
        </p:sp>
      </p:grpSp>
      <p:sp>
        <p:nvSpPr>
          <p:cNvPr id="248859" name="Line 27"/>
          <p:cNvSpPr>
            <a:spLocks noChangeShapeType="1"/>
          </p:cNvSpPr>
          <p:nvPr/>
        </p:nvSpPr>
        <p:spPr bwMode="auto">
          <a:xfrm flipH="1">
            <a:off x="1954213" y="3863975"/>
            <a:ext cx="614362" cy="0"/>
          </a:xfrm>
          <a:prstGeom prst="line">
            <a:avLst/>
          </a:prstGeom>
          <a:noFill/>
          <a:ln w="9525">
            <a:solidFill>
              <a:srgbClr val="000000"/>
            </a:solidFill>
            <a:round/>
            <a:headEnd/>
            <a:tailEnd/>
          </a:ln>
        </p:spPr>
        <p:txBody>
          <a:bodyPr lIns="18000" tIns="0" rIns="18000" bIns="0"/>
          <a:lstStyle/>
          <a:p>
            <a:endParaRPr lang="en-US"/>
          </a:p>
        </p:txBody>
      </p:sp>
      <p:sp>
        <p:nvSpPr>
          <p:cNvPr id="248860" name="Freeform 28"/>
          <p:cNvSpPr>
            <a:spLocks/>
          </p:cNvSpPr>
          <p:nvPr/>
        </p:nvSpPr>
        <p:spPr bwMode="auto">
          <a:xfrm flipV="1">
            <a:off x="1963738" y="3921125"/>
            <a:ext cx="614362" cy="271463"/>
          </a:xfrm>
          <a:custGeom>
            <a:avLst/>
            <a:gdLst/>
            <a:ahLst/>
            <a:cxnLst>
              <a:cxn ang="0">
                <a:pos x="68" y="33"/>
              </a:cxn>
              <a:cxn ang="0">
                <a:pos x="28" y="33"/>
              </a:cxn>
              <a:cxn ang="0">
                <a:pos x="28" y="0"/>
              </a:cxn>
              <a:cxn ang="0">
                <a:pos x="0" y="0"/>
              </a:cxn>
            </a:cxnLst>
            <a:rect l="0" t="0" r="r" b="b"/>
            <a:pathLst>
              <a:path w="68" h="33">
                <a:moveTo>
                  <a:pt x="68" y="33"/>
                </a:moveTo>
                <a:lnTo>
                  <a:pt x="28" y="33"/>
                </a:lnTo>
                <a:lnTo>
                  <a:pt x="28" y="0"/>
                </a:lnTo>
                <a:lnTo>
                  <a:pt x="0" y="0"/>
                </a:lnTo>
              </a:path>
            </a:pathLst>
          </a:custGeom>
          <a:noFill/>
          <a:ln w="9525">
            <a:solidFill>
              <a:srgbClr val="000000"/>
            </a:solidFill>
            <a:round/>
            <a:headEnd/>
            <a:tailEnd/>
          </a:ln>
        </p:spPr>
        <p:txBody>
          <a:bodyPr lIns="18000" tIns="0" rIns="18000" bIns="0"/>
          <a:lstStyle/>
          <a:p>
            <a:endParaRPr lang="en-US"/>
          </a:p>
        </p:txBody>
      </p:sp>
      <p:sp>
        <p:nvSpPr>
          <p:cNvPr id="248861" name="Rectangle 29"/>
          <p:cNvSpPr>
            <a:spLocks noChangeArrowheads="1"/>
          </p:cNvSpPr>
          <p:nvPr/>
        </p:nvSpPr>
        <p:spPr bwMode="auto">
          <a:xfrm>
            <a:off x="2686050" y="3790950"/>
            <a:ext cx="73025" cy="49213"/>
          </a:xfrm>
          <a:prstGeom prst="rect">
            <a:avLst/>
          </a:prstGeom>
          <a:solidFill>
            <a:srgbClr val="FFFFFF"/>
          </a:solidFill>
          <a:ln w="9525">
            <a:solidFill>
              <a:srgbClr val="000000"/>
            </a:solidFill>
            <a:miter lim="800000"/>
            <a:headEnd/>
            <a:tailEnd/>
          </a:ln>
          <a:effectLst/>
        </p:spPr>
        <p:txBody>
          <a:bodyPr lIns="18000" tIns="0" rIns="18000" bIns="0"/>
          <a:lstStyle/>
          <a:p>
            <a:endParaRPr lang="en-US"/>
          </a:p>
        </p:txBody>
      </p:sp>
      <p:sp>
        <p:nvSpPr>
          <p:cNvPr id="248862" name="AutoShape 30"/>
          <p:cNvSpPr>
            <a:spLocks noChangeArrowheads="1"/>
          </p:cNvSpPr>
          <p:nvPr/>
        </p:nvSpPr>
        <p:spPr bwMode="auto">
          <a:xfrm>
            <a:off x="990600" y="3051175"/>
            <a:ext cx="1066800" cy="260350"/>
          </a:xfrm>
          <a:prstGeom prst="octagon">
            <a:avLst>
              <a:gd name="adj" fmla="val 29287"/>
            </a:avLst>
          </a:prstGeom>
          <a:gradFill rotWithShape="0">
            <a:gsLst>
              <a:gs pos="0">
                <a:srgbClr val="FFFFFF">
                  <a:gamma/>
                  <a:shade val="46275"/>
                  <a:invGamma/>
                </a:srgbClr>
              </a:gs>
              <a:gs pos="50000">
                <a:srgbClr val="FFFFFF"/>
              </a:gs>
              <a:gs pos="100000">
                <a:srgbClr val="FFFFFF">
                  <a:gamma/>
                  <a:shade val="46275"/>
                  <a:invGamma/>
                </a:srgbClr>
              </a:gs>
            </a:gsLst>
            <a:lin ang="5400000" scaled="1"/>
          </a:gradFill>
          <a:ln w="9525">
            <a:noFill/>
            <a:miter lim="800000"/>
            <a:headEnd/>
            <a:tailEnd/>
          </a:ln>
        </p:spPr>
        <p:txBody>
          <a:bodyPr tIns="10800" bIns="10800"/>
          <a:lstStyle/>
          <a:p>
            <a:pPr algn="ctr" latinLnBrk="1"/>
            <a:r>
              <a:rPr kumimoji="1" lang="en-AU" altLang="zh-CN" sz="900" b="1">
                <a:latin typeface="Trebuchet MS" pitchFamily="34" charset="0"/>
                <a:ea typeface="SimSun" pitchFamily="2" charset="-122"/>
              </a:rPr>
              <a:t>Power Meter</a:t>
            </a:r>
            <a:endParaRPr kumimoji="1" lang="en-US" altLang="ko-KR" sz="900" b="1">
              <a:latin typeface="Trebuchet MS" pitchFamily="34" charset="0"/>
              <a:ea typeface="BatangChe" pitchFamily="49" charset="-127"/>
            </a:endParaRPr>
          </a:p>
        </p:txBody>
      </p:sp>
      <p:sp>
        <p:nvSpPr>
          <p:cNvPr id="248863" name="AutoShape 31"/>
          <p:cNvSpPr>
            <a:spLocks noChangeArrowheads="1"/>
          </p:cNvSpPr>
          <p:nvPr/>
        </p:nvSpPr>
        <p:spPr bwMode="auto">
          <a:xfrm>
            <a:off x="990600" y="3411538"/>
            <a:ext cx="1066800" cy="261937"/>
          </a:xfrm>
          <a:prstGeom prst="octagon">
            <a:avLst>
              <a:gd name="adj" fmla="val 29287"/>
            </a:avLst>
          </a:prstGeom>
          <a:gradFill rotWithShape="0">
            <a:gsLst>
              <a:gs pos="0">
                <a:srgbClr val="FFFFFF">
                  <a:gamma/>
                  <a:shade val="46275"/>
                  <a:invGamma/>
                </a:srgbClr>
              </a:gs>
              <a:gs pos="50000">
                <a:srgbClr val="FFFFFF"/>
              </a:gs>
              <a:gs pos="100000">
                <a:srgbClr val="FFFFFF">
                  <a:gamma/>
                  <a:shade val="46275"/>
                  <a:invGamma/>
                </a:srgbClr>
              </a:gs>
            </a:gsLst>
            <a:lin ang="5400000" scaled="1"/>
          </a:gradFill>
          <a:ln w="9525">
            <a:noFill/>
            <a:miter lim="800000"/>
            <a:headEnd/>
            <a:tailEnd/>
          </a:ln>
        </p:spPr>
        <p:txBody>
          <a:bodyPr tIns="10800" bIns="10800"/>
          <a:lstStyle/>
          <a:p>
            <a:pPr algn="ctr" latinLnBrk="1"/>
            <a:r>
              <a:rPr kumimoji="1" lang="en-AU" altLang="zh-CN" sz="1000" b="1">
                <a:latin typeface="Trebuchet MS" pitchFamily="34" charset="0"/>
                <a:ea typeface="SimSun" pitchFamily="2" charset="-122"/>
              </a:rPr>
              <a:t>Gas Meter</a:t>
            </a:r>
            <a:endParaRPr kumimoji="1" lang="en-US" altLang="ko-KR" sz="1000" b="1">
              <a:latin typeface="Trebuchet MS" pitchFamily="34" charset="0"/>
              <a:ea typeface="SimSun" pitchFamily="2" charset="-122"/>
            </a:endParaRPr>
          </a:p>
        </p:txBody>
      </p:sp>
      <p:sp>
        <p:nvSpPr>
          <p:cNvPr id="248864" name="AutoShape 32"/>
          <p:cNvSpPr>
            <a:spLocks noChangeArrowheads="1"/>
          </p:cNvSpPr>
          <p:nvPr/>
        </p:nvSpPr>
        <p:spPr bwMode="auto">
          <a:xfrm>
            <a:off x="990600" y="3741738"/>
            <a:ext cx="1066800" cy="261937"/>
          </a:xfrm>
          <a:prstGeom prst="octagon">
            <a:avLst>
              <a:gd name="adj" fmla="val 29287"/>
            </a:avLst>
          </a:prstGeom>
          <a:gradFill rotWithShape="0">
            <a:gsLst>
              <a:gs pos="0">
                <a:srgbClr val="FFFFFF">
                  <a:gamma/>
                  <a:shade val="46275"/>
                  <a:invGamma/>
                </a:srgbClr>
              </a:gs>
              <a:gs pos="50000">
                <a:srgbClr val="FFFFFF"/>
              </a:gs>
              <a:gs pos="100000">
                <a:srgbClr val="FFFFFF">
                  <a:gamma/>
                  <a:shade val="46275"/>
                  <a:invGamma/>
                </a:srgbClr>
              </a:gs>
            </a:gsLst>
            <a:lin ang="5400000" scaled="1"/>
          </a:gradFill>
          <a:ln w="9525">
            <a:noFill/>
            <a:miter lim="800000"/>
            <a:headEnd/>
            <a:tailEnd/>
          </a:ln>
        </p:spPr>
        <p:txBody>
          <a:bodyPr tIns="10800" bIns="10800"/>
          <a:lstStyle/>
          <a:p>
            <a:pPr algn="ctr" latinLnBrk="1"/>
            <a:r>
              <a:rPr kumimoji="1" lang="en-AU" altLang="zh-CN" sz="1000" b="1">
                <a:latin typeface="Trebuchet MS" pitchFamily="34" charset="0"/>
                <a:ea typeface="SimSun" pitchFamily="2" charset="-122"/>
              </a:rPr>
              <a:t>Water Meter</a:t>
            </a:r>
            <a:endParaRPr kumimoji="1" lang="en-US" altLang="ko-KR" sz="1000" b="1">
              <a:latin typeface="Trebuchet MS" pitchFamily="34" charset="0"/>
              <a:ea typeface="SimSun" pitchFamily="2" charset="-122"/>
            </a:endParaRPr>
          </a:p>
        </p:txBody>
      </p:sp>
      <p:sp>
        <p:nvSpPr>
          <p:cNvPr id="248865" name="AutoShape 33"/>
          <p:cNvSpPr>
            <a:spLocks noChangeArrowheads="1"/>
          </p:cNvSpPr>
          <p:nvPr/>
        </p:nvSpPr>
        <p:spPr bwMode="auto">
          <a:xfrm>
            <a:off x="990600" y="4070350"/>
            <a:ext cx="1066800" cy="261938"/>
          </a:xfrm>
          <a:prstGeom prst="octagon">
            <a:avLst>
              <a:gd name="adj" fmla="val 29287"/>
            </a:avLst>
          </a:prstGeom>
          <a:gradFill rotWithShape="0">
            <a:gsLst>
              <a:gs pos="0">
                <a:srgbClr val="FFFFFF">
                  <a:gamma/>
                  <a:shade val="46275"/>
                  <a:invGamma/>
                </a:srgbClr>
              </a:gs>
              <a:gs pos="50000">
                <a:srgbClr val="FFFFFF"/>
              </a:gs>
              <a:gs pos="100000">
                <a:srgbClr val="FFFFFF">
                  <a:gamma/>
                  <a:shade val="46275"/>
                  <a:invGamma/>
                </a:srgbClr>
              </a:gs>
            </a:gsLst>
            <a:lin ang="5400000" scaled="1"/>
          </a:gradFill>
          <a:ln w="9525">
            <a:noFill/>
            <a:miter lim="800000"/>
            <a:headEnd/>
            <a:tailEnd/>
          </a:ln>
        </p:spPr>
        <p:txBody>
          <a:bodyPr tIns="10800" bIns="10800"/>
          <a:lstStyle/>
          <a:p>
            <a:pPr algn="ctr" latinLnBrk="1"/>
            <a:r>
              <a:rPr kumimoji="1" lang="en-AU" altLang="zh-CN" sz="1000" b="1">
                <a:latin typeface="Trebuchet MS" pitchFamily="34" charset="0"/>
                <a:ea typeface="SimSun" pitchFamily="2" charset="-122"/>
              </a:rPr>
              <a:t>Hot Water Meter</a:t>
            </a:r>
            <a:endParaRPr kumimoji="1" lang="en-US" altLang="ko-KR" sz="1000" b="1">
              <a:latin typeface="Trebuchet MS" pitchFamily="34" charset="0"/>
              <a:ea typeface="SimSun" pitchFamily="2" charset="-122"/>
            </a:endParaRPr>
          </a:p>
        </p:txBody>
      </p:sp>
      <p:sp>
        <p:nvSpPr>
          <p:cNvPr id="248866" name="Line 34"/>
          <p:cNvSpPr>
            <a:spLocks noChangeShapeType="1"/>
          </p:cNvSpPr>
          <p:nvPr/>
        </p:nvSpPr>
        <p:spPr bwMode="auto">
          <a:xfrm rot="5400000">
            <a:off x="2628900" y="3175000"/>
            <a:ext cx="990600" cy="0"/>
          </a:xfrm>
          <a:prstGeom prst="line">
            <a:avLst/>
          </a:prstGeom>
          <a:noFill/>
          <a:ln w="12700">
            <a:solidFill>
              <a:srgbClr val="CC00FF"/>
            </a:solidFill>
            <a:round/>
            <a:headEnd/>
            <a:tailEnd/>
          </a:ln>
          <a:effectLst/>
        </p:spPr>
        <p:txBody>
          <a:bodyPr anchor="ctr">
            <a:spAutoFit/>
          </a:bodyPr>
          <a:lstStyle/>
          <a:p>
            <a:endParaRPr lang="en-US"/>
          </a:p>
        </p:txBody>
      </p:sp>
      <p:pic>
        <p:nvPicPr>
          <p:cNvPr id="248867" name="Picture 35" descr="1"/>
          <p:cNvPicPr>
            <a:picLocks noChangeAspect="1" noChangeArrowheads="1"/>
          </p:cNvPicPr>
          <p:nvPr/>
        </p:nvPicPr>
        <p:blipFill>
          <a:blip r:embed="rId6" cstate="print"/>
          <a:srcRect/>
          <a:stretch>
            <a:fillRect/>
          </a:stretch>
        </p:blipFill>
        <p:spPr bwMode="auto">
          <a:xfrm>
            <a:off x="3352800" y="2239963"/>
            <a:ext cx="990600" cy="665162"/>
          </a:xfrm>
          <a:prstGeom prst="rect">
            <a:avLst/>
          </a:prstGeom>
          <a:noFill/>
        </p:spPr>
      </p:pic>
      <p:sp>
        <p:nvSpPr>
          <p:cNvPr id="248868" name="Rectangle 36"/>
          <p:cNvSpPr>
            <a:spLocks noChangeArrowheads="1"/>
          </p:cNvSpPr>
          <p:nvPr/>
        </p:nvSpPr>
        <p:spPr bwMode="auto">
          <a:xfrm>
            <a:off x="2495550" y="3606800"/>
            <a:ext cx="1238250" cy="431800"/>
          </a:xfrm>
          <a:prstGeom prst="rect">
            <a:avLst/>
          </a:prstGeom>
          <a:solidFill>
            <a:srgbClr val="FFFFFF"/>
          </a:solidFill>
          <a:ln w="9525">
            <a:solidFill>
              <a:srgbClr val="000000"/>
            </a:solidFill>
            <a:miter lim="800000"/>
            <a:headEnd/>
            <a:tailEnd/>
          </a:ln>
        </p:spPr>
        <p:txBody>
          <a:bodyPr lIns="18000" tIns="72000" rIns="18000" bIns="72000" anchor="ctr"/>
          <a:lstStyle/>
          <a:p>
            <a:pPr algn="ctr" latinLnBrk="1"/>
            <a:r>
              <a:rPr kumimoji="1" lang="en-US" altLang="ko-KR" sz="1200" b="1">
                <a:latin typeface="Trebuchet MS" pitchFamily="34" charset="0"/>
                <a:ea typeface="BatangChe" pitchFamily="49" charset="-127"/>
              </a:rPr>
              <a:t>Pulse Input</a:t>
            </a:r>
          </a:p>
        </p:txBody>
      </p:sp>
      <p:sp>
        <p:nvSpPr>
          <p:cNvPr id="248871" name="Text Box 39"/>
          <p:cNvSpPr txBox="1">
            <a:spLocks noChangeArrowheads="1"/>
          </p:cNvSpPr>
          <p:nvPr/>
        </p:nvSpPr>
        <p:spPr bwMode="auto">
          <a:xfrm>
            <a:off x="7169150" y="6491288"/>
            <a:ext cx="1639888" cy="366712"/>
          </a:xfrm>
          <a:prstGeom prst="rect">
            <a:avLst/>
          </a:prstGeom>
          <a:noFill/>
          <a:ln w="9525">
            <a:noFill/>
            <a:miter lim="800000"/>
            <a:headEnd/>
            <a:tailEnd/>
          </a:ln>
          <a:effectLst/>
        </p:spPr>
        <p:txBody>
          <a:bodyPr>
            <a:spAutoFit/>
          </a:bodyPr>
          <a:lstStyle/>
          <a:p>
            <a:pPr>
              <a:spcBef>
                <a:spcPct val="50000"/>
              </a:spcBef>
            </a:pPr>
            <a:r>
              <a:rPr lang="en-US" b="1" i="1">
                <a:effectLst>
                  <a:outerShdw blurRad="38100" dist="38100" dir="2700000" algn="tl">
                    <a:srgbClr val="C0C0C0"/>
                  </a:outerShdw>
                </a:effectLst>
                <a:hlinkClick r:id="" action="ppaction://hlinkshowjump?jump=nextslide"/>
              </a:rPr>
              <a:t>Next Slide</a:t>
            </a:r>
            <a:endParaRPr lang="en-US" b="1" i="1">
              <a:effectLst>
                <a:outerShdw blurRad="38100" dist="38100" dir="2700000" algn="tl">
                  <a:srgbClr val="C0C0C0"/>
                </a:outerShdw>
              </a:effectLst>
            </a:endParaRPr>
          </a:p>
        </p:txBody>
      </p:sp>
      <p:sp>
        <p:nvSpPr>
          <p:cNvPr id="248872" name="Text Box 40"/>
          <p:cNvSpPr txBox="1">
            <a:spLocks noChangeArrowheads="1"/>
          </p:cNvSpPr>
          <p:nvPr/>
        </p:nvSpPr>
        <p:spPr bwMode="auto">
          <a:xfrm>
            <a:off x="458788" y="6491288"/>
            <a:ext cx="1758950" cy="366712"/>
          </a:xfrm>
          <a:prstGeom prst="rect">
            <a:avLst/>
          </a:prstGeom>
          <a:noFill/>
          <a:ln w="9525">
            <a:noFill/>
            <a:miter lim="800000"/>
            <a:headEnd/>
            <a:tailEnd/>
          </a:ln>
          <a:effectLst/>
        </p:spPr>
        <p:txBody>
          <a:bodyPr wrap="none">
            <a:spAutoFit/>
          </a:bodyPr>
          <a:lstStyle/>
          <a:p>
            <a:r>
              <a:rPr lang="en-US" b="1" i="1">
                <a:hlinkClick r:id="" action="ppaction://hlinkshowjump?jump=previousslide"/>
              </a:rPr>
              <a:t>Previous Slide</a:t>
            </a:r>
            <a:endParaRPr lang="en-US" b="1" i="1"/>
          </a:p>
        </p:txBody>
      </p:sp>
      <p:sp>
        <p:nvSpPr>
          <p:cNvPr id="248873" name="Text Box 41"/>
          <p:cNvSpPr txBox="1">
            <a:spLocks noChangeArrowheads="1"/>
          </p:cNvSpPr>
          <p:nvPr/>
        </p:nvSpPr>
        <p:spPr bwMode="auto">
          <a:xfrm>
            <a:off x="3813175" y="6583363"/>
            <a:ext cx="1130300" cy="274637"/>
          </a:xfrm>
          <a:prstGeom prst="rect">
            <a:avLst/>
          </a:prstGeom>
          <a:noFill/>
          <a:ln w="9525">
            <a:noFill/>
            <a:miter lim="800000"/>
            <a:headEnd/>
            <a:tailEnd/>
          </a:ln>
          <a:effectLst/>
        </p:spPr>
        <p:txBody>
          <a:bodyPr wrap="none">
            <a:spAutoFit/>
          </a:bodyPr>
          <a:lstStyle/>
          <a:p>
            <a:r>
              <a:rPr lang="en-US" sz="1200" b="1" i="1">
                <a:solidFill>
                  <a:srgbClr val="A50021"/>
                </a:solidFill>
                <a:effectLst>
                  <a:outerShdw blurRad="38100" dist="38100" dir="2700000" algn="tl">
                    <a:srgbClr val="C0C0C0"/>
                  </a:outerShdw>
                </a:effectLst>
                <a:hlinkClick r:id="rId7" action="ppaction://hlinksldjump"/>
              </a:rPr>
              <a:t>Back-2-index</a:t>
            </a:r>
            <a:endParaRPr lang="en-US" sz="1200" b="1" i="1">
              <a:solidFill>
                <a:srgbClr val="A50021"/>
              </a:solidFill>
              <a:effectLst>
                <a:outerShdw blurRad="38100" dist="38100" dir="2700000" algn="tl">
                  <a:srgbClr val="C0C0C0"/>
                </a:outerShdw>
              </a:effectLst>
            </a:endParaRPr>
          </a:p>
        </p:txBody>
      </p:sp>
      <p:pic>
        <p:nvPicPr>
          <p:cNvPr id="38" name="Picture 37"/>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7614305" y="5827054"/>
            <a:ext cx="1200428" cy="658359"/>
          </a:xfrm>
          <a:prstGeom prst="rect">
            <a:avLst/>
          </a:prstGeom>
          <a:noFill/>
          <a:ln>
            <a:noFill/>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3" name="Rectangle 5"/>
          <p:cNvSpPr>
            <a:spLocks noChangeArrowheads="1"/>
          </p:cNvSpPr>
          <p:nvPr/>
        </p:nvSpPr>
        <p:spPr bwMode="auto">
          <a:xfrm>
            <a:off x="2286000" y="5783263"/>
            <a:ext cx="6324600" cy="617537"/>
          </a:xfrm>
          <a:prstGeom prst="rect">
            <a:avLst/>
          </a:prstGeom>
          <a:noFill/>
          <a:ln w="19050">
            <a:solidFill>
              <a:schemeClr val="tx1"/>
            </a:solidFill>
            <a:miter lim="800000"/>
            <a:headEnd/>
            <a:tailEnd/>
          </a:ln>
          <a:effectLst/>
        </p:spPr>
        <p:txBody>
          <a:bodyPr anchor="ctr"/>
          <a:lstStyle/>
          <a:p>
            <a:pPr>
              <a:spcBef>
                <a:spcPct val="20000"/>
              </a:spcBef>
            </a:pPr>
            <a:r>
              <a:rPr lang="en-AU" altLang="ko-KR" sz="1400" b="1">
                <a:latin typeface="Trebuchet MS" pitchFamily="34" charset="0"/>
                <a:ea typeface="굴림" pitchFamily="34" charset="-127"/>
              </a:rPr>
              <a:t>EIA709.1 and EIA709.2</a:t>
            </a:r>
            <a:endParaRPr lang="en-US" altLang="ko-KR" sz="1400" b="1">
              <a:latin typeface="Trebuchet MS" pitchFamily="34" charset="0"/>
              <a:ea typeface="굴림" pitchFamily="34" charset="-127"/>
            </a:endParaRPr>
          </a:p>
        </p:txBody>
      </p:sp>
      <p:sp>
        <p:nvSpPr>
          <p:cNvPr id="252934" name="Rectangle 6"/>
          <p:cNvSpPr>
            <a:spLocks noChangeArrowheads="1"/>
          </p:cNvSpPr>
          <p:nvPr/>
        </p:nvSpPr>
        <p:spPr bwMode="auto">
          <a:xfrm>
            <a:off x="701675" y="5783263"/>
            <a:ext cx="1558925" cy="617537"/>
          </a:xfrm>
          <a:prstGeom prst="rect">
            <a:avLst/>
          </a:prstGeom>
          <a:noFill/>
          <a:ln w="19050">
            <a:solidFill>
              <a:schemeClr val="tx1"/>
            </a:solidFill>
            <a:miter lim="800000"/>
            <a:headEnd/>
            <a:tailEnd/>
          </a:ln>
          <a:effectLst/>
        </p:spPr>
        <p:txBody>
          <a:bodyPr anchor="ctr"/>
          <a:lstStyle/>
          <a:p>
            <a:pPr algn="ctr">
              <a:spcBef>
                <a:spcPct val="20000"/>
              </a:spcBef>
            </a:pPr>
            <a:r>
              <a:rPr lang="en-AU" altLang="zh-CN" sz="1600" b="1">
                <a:latin typeface="Trebuchet MS" pitchFamily="34" charset="0"/>
                <a:ea typeface="SimSun" pitchFamily="2" charset="-122"/>
              </a:rPr>
              <a:t>Protocol</a:t>
            </a:r>
            <a:endParaRPr lang="en-US" altLang="ko-KR" sz="1600" b="1">
              <a:latin typeface="Trebuchet MS" pitchFamily="34" charset="0"/>
              <a:ea typeface="굴림" pitchFamily="34" charset="-127"/>
            </a:endParaRPr>
          </a:p>
        </p:txBody>
      </p:sp>
      <p:sp>
        <p:nvSpPr>
          <p:cNvPr id="252935" name="Rectangle 7"/>
          <p:cNvSpPr>
            <a:spLocks noChangeArrowheads="1"/>
          </p:cNvSpPr>
          <p:nvPr/>
        </p:nvSpPr>
        <p:spPr bwMode="auto">
          <a:xfrm>
            <a:off x="2286000" y="5173663"/>
            <a:ext cx="6324600" cy="574675"/>
          </a:xfrm>
          <a:prstGeom prst="rect">
            <a:avLst/>
          </a:prstGeom>
          <a:noFill/>
          <a:ln w="19050">
            <a:solidFill>
              <a:schemeClr val="tx1"/>
            </a:solidFill>
            <a:miter lim="800000"/>
            <a:headEnd/>
            <a:tailEnd/>
          </a:ln>
          <a:effectLst/>
        </p:spPr>
        <p:txBody>
          <a:bodyPr anchor="ctr"/>
          <a:lstStyle/>
          <a:p>
            <a:pPr>
              <a:spcBef>
                <a:spcPct val="20000"/>
              </a:spcBef>
            </a:pPr>
            <a:r>
              <a:rPr lang="en-AU" altLang="zh-CN" sz="1400" b="1">
                <a:latin typeface="Trebuchet MS" pitchFamily="34" charset="0"/>
                <a:ea typeface="SimSun" pitchFamily="2" charset="-122"/>
              </a:rPr>
              <a:t>Guarantee to break gas leakage and send data to management system</a:t>
            </a:r>
            <a:endParaRPr lang="en-US" altLang="ko-KR" sz="1400" b="1">
              <a:latin typeface="Trebuchet MS" pitchFamily="34" charset="0"/>
              <a:ea typeface="굴림" pitchFamily="34" charset="-127"/>
            </a:endParaRPr>
          </a:p>
        </p:txBody>
      </p:sp>
      <p:sp>
        <p:nvSpPr>
          <p:cNvPr id="252936" name="Rectangle 8"/>
          <p:cNvSpPr>
            <a:spLocks noChangeArrowheads="1"/>
          </p:cNvSpPr>
          <p:nvPr/>
        </p:nvSpPr>
        <p:spPr bwMode="auto">
          <a:xfrm>
            <a:off x="701675" y="5173663"/>
            <a:ext cx="1558925" cy="574675"/>
          </a:xfrm>
          <a:prstGeom prst="rect">
            <a:avLst/>
          </a:prstGeom>
          <a:noFill/>
          <a:ln w="19050">
            <a:solidFill>
              <a:schemeClr val="tx1"/>
            </a:solidFill>
            <a:miter lim="800000"/>
            <a:headEnd/>
            <a:tailEnd/>
          </a:ln>
          <a:effectLst/>
        </p:spPr>
        <p:txBody>
          <a:bodyPr anchor="ctr"/>
          <a:lstStyle/>
          <a:p>
            <a:pPr algn="ctr">
              <a:spcBef>
                <a:spcPct val="20000"/>
              </a:spcBef>
            </a:pPr>
            <a:r>
              <a:rPr lang="en-AU" altLang="zh-CN" sz="1600" b="1">
                <a:latin typeface="Trebuchet MS" pitchFamily="34" charset="0"/>
                <a:ea typeface="SimSun" pitchFamily="2" charset="-122"/>
              </a:rPr>
              <a:t>Feature</a:t>
            </a:r>
            <a:r>
              <a:rPr lang="en-US" altLang="ko-KR" sz="1600" b="1">
                <a:latin typeface="Trebuchet MS" pitchFamily="34" charset="0"/>
                <a:ea typeface="굴림" pitchFamily="34" charset="-127"/>
              </a:rPr>
              <a:t>  </a:t>
            </a:r>
          </a:p>
        </p:txBody>
      </p:sp>
      <p:sp>
        <p:nvSpPr>
          <p:cNvPr id="252937" name="Rectangle 9"/>
          <p:cNvSpPr>
            <a:spLocks noChangeArrowheads="1"/>
          </p:cNvSpPr>
          <p:nvPr/>
        </p:nvSpPr>
        <p:spPr bwMode="auto">
          <a:xfrm>
            <a:off x="2286000" y="4602163"/>
            <a:ext cx="6324600" cy="531812"/>
          </a:xfrm>
          <a:prstGeom prst="rect">
            <a:avLst/>
          </a:prstGeom>
          <a:noFill/>
          <a:ln w="19050">
            <a:solidFill>
              <a:schemeClr val="tx1"/>
            </a:solidFill>
            <a:miter lim="800000"/>
            <a:headEnd/>
            <a:tailEnd/>
          </a:ln>
          <a:effectLst/>
        </p:spPr>
        <p:txBody>
          <a:bodyPr anchor="ctr"/>
          <a:lstStyle/>
          <a:p>
            <a:pPr>
              <a:spcBef>
                <a:spcPct val="20000"/>
              </a:spcBef>
            </a:pPr>
            <a:r>
              <a:rPr lang="en-AU" altLang="zh-CN" sz="1400" b="1">
                <a:latin typeface="Trebuchet MS" pitchFamily="34" charset="0"/>
                <a:ea typeface="SimSun" pitchFamily="2" charset="-122"/>
              </a:rPr>
              <a:t>Gas leakage detector </a:t>
            </a:r>
            <a:r>
              <a:rPr lang="zh-CN" altLang="en-AU" sz="1400" b="1">
                <a:latin typeface="Trebuchet MS" pitchFamily="34" charset="0"/>
                <a:ea typeface="SimSun" pitchFamily="2" charset="-122"/>
              </a:rPr>
              <a:t>-&gt;</a:t>
            </a:r>
            <a:r>
              <a:rPr lang="en-US" altLang="ko-KR" sz="1400" b="1">
                <a:latin typeface="Trebuchet MS" pitchFamily="34" charset="0"/>
                <a:ea typeface="굴림" pitchFamily="34" charset="-127"/>
              </a:rPr>
              <a:t> </a:t>
            </a:r>
            <a:r>
              <a:rPr lang="en-AU" altLang="ko-KR" sz="1400" b="1">
                <a:latin typeface="Trebuchet MS" pitchFamily="34" charset="0"/>
                <a:ea typeface="굴림" pitchFamily="34" charset="-127"/>
              </a:rPr>
              <a:t>Turn on Alarm light and Gas circuit breaker</a:t>
            </a:r>
            <a:endParaRPr lang="en-US" altLang="ko-KR" sz="1400" b="1">
              <a:latin typeface="Trebuchet MS" pitchFamily="34" charset="0"/>
              <a:ea typeface="굴림" pitchFamily="34" charset="-127"/>
            </a:endParaRPr>
          </a:p>
        </p:txBody>
      </p:sp>
      <p:sp>
        <p:nvSpPr>
          <p:cNvPr id="252938" name="Rectangle 10"/>
          <p:cNvSpPr>
            <a:spLocks noChangeArrowheads="1"/>
          </p:cNvSpPr>
          <p:nvPr/>
        </p:nvSpPr>
        <p:spPr bwMode="auto">
          <a:xfrm>
            <a:off x="701675" y="4602163"/>
            <a:ext cx="1558925" cy="531812"/>
          </a:xfrm>
          <a:prstGeom prst="rect">
            <a:avLst/>
          </a:prstGeom>
          <a:noFill/>
          <a:ln w="19050">
            <a:solidFill>
              <a:schemeClr val="tx1"/>
            </a:solidFill>
            <a:miter lim="800000"/>
            <a:headEnd/>
            <a:tailEnd/>
          </a:ln>
          <a:effectLst/>
        </p:spPr>
        <p:txBody>
          <a:bodyPr anchor="ctr"/>
          <a:lstStyle/>
          <a:p>
            <a:pPr algn="ctr">
              <a:spcBef>
                <a:spcPct val="20000"/>
              </a:spcBef>
            </a:pPr>
            <a:r>
              <a:rPr lang="en-AU" altLang="zh-CN" sz="1600" b="1">
                <a:latin typeface="Trebuchet MS" pitchFamily="34" charset="0"/>
                <a:ea typeface="SimSun" pitchFamily="2" charset="-122"/>
              </a:rPr>
              <a:t>Function</a:t>
            </a:r>
            <a:endParaRPr lang="en-US" altLang="ko-KR" b="1">
              <a:latin typeface="Trebuchet MS" pitchFamily="34" charset="0"/>
              <a:ea typeface="굴림" pitchFamily="34" charset="-127"/>
            </a:endParaRPr>
          </a:p>
        </p:txBody>
      </p:sp>
      <p:sp>
        <p:nvSpPr>
          <p:cNvPr id="252939" name="Text Box 11"/>
          <p:cNvSpPr txBox="1">
            <a:spLocks noChangeArrowheads="1"/>
          </p:cNvSpPr>
          <p:nvPr/>
        </p:nvSpPr>
        <p:spPr bwMode="auto">
          <a:xfrm>
            <a:off x="293688" y="847725"/>
            <a:ext cx="5197475" cy="519113"/>
          </a:xfrm>
          <a:prstGeom prst="rect">
            <a:avLst/>
          </a:prstGeom>
          <a:noFill/>
          <a:ln w="9525">
            <a:noFill/>
            <a:miter lim="800000"/>
            <a:headEnd/>
            <a:tailEnd/>
          </a:ln>
          <a:effectLst/>
        </p:spPr>
        <p:txBody>
          <a:bodyPr anchor="ctr">
            <a:spAutoFit/>
          </a:bodyPr>
          <a:lstStyle/>
          <a:p>
            <a:pPr algn="ctr" latinLnBrk="1">
              <a:spcBef>
                <a:spcPct val="50000"/>
              </a:spcBef>
            </a:pPr>
            <a:r>
              <a:rPr kumimoji="1" lang="en-AU" altLang="zh-CN" sz="2800" b="1" u="sng">
                <a:solidFill>
                  <a:srgbClr val="FF3300"/>
                </a:solidFill>
                <a:effectLst>
                  <a:outerShdw blurRad="38100" dist="38100" dir="2700000" algn="tl">
                    <a:srgbClr val="C0C0C0"/>
                  </a:outerShdw>
                </a:effectLst>
                <a:latin typeface="Trebuchet MS" pitchFamily="34" charset="0"/>
                <a:ea typeface="SimSun" pitchFamily="2" charset="-122"/>
              </a:rPr>
              <a:t>Gas Leakage Circuit Breaker</a:t>
            </a:r>
            <a:endParaRPr kumimoji="1" lang="en-US" altLang="ko-KR" sz="2800" b="1" u="sng">
              <a:solidFill>
                <a:srgbClr val="FF3300"/>
              </a:solidFill>
              <a:effectLst>
                <a:outerShdw blurRad="38100" dist="38100" dir="2700000" algn="tl">
                  <a:srgbClr val="C0C0C0"/>
                </a:outerShdw>
              </a:effectLst>
              <a:latin typeface="Trebuchet MS" pitchFamily="34" charset="0"/>
              <a:ea typeface="GulimChe" pitchFamily="49" charset="-127"/>
            </a:endParaRPr>
          </a:p>
        </p:txBody>
      </p:sp>
      <p:sp>
        <p:nvSpPr>
          <p:cNvPr id="252940" name="Text Box 12"/>
          <p:cNvSpPr txBox="1">
            <a:spLocks noChangeArrowheads="1"/>
          </p:cNvSpPr>
          <p:nvPr/>
        </p:nvSpPr>
        <p:spPr bwMode="auto">
          <a:xfrm>
            <a:off x="3162300" y="2873375"/>
            <a:ext cx="950913" cy="274638"/>
          </a:xfrm>
          <a:prstGeom prst="rect">
            <a:avLst/>
          </a:prstGeom>
          <a:noFill/>
          <a:ln w="9525">
            <a:noFill/>
            <a:miter lim="800000"/>
            <a:headEnd/>
            <a:tailEnd/>
          </a:ln>
          <a:effectLst/>
        </p:spPr>
        <p:txBody>
          <a:bodyPr wrap="none">
            <a:spAutoFit/>
          </a:bodyPr>
          <a:lstStyle/>
          <a:p>
            <a:pPr algn="ctr" latinLnBrk="1"/>
            <a:r>
              <a:rPr kumimoji="1" lang="en-US" altLang="ko-KR" sz="1200" b="1">
                <a:latin typeface="Trebuchet MS" pitchFamily="34" charset="0"/>
                <a:ea typeface="GulimChe" pitchFamily="49" charset="-127"/>
              </a:rPr>
              <a:t>I/O </a:t>
            </a:r>
            <a:r>
              <a:rPr kumimoji="1" lang="en-AU" altLang="zh-CN" sz="1200" b="1">
                <a:latin typeface="Trebuchet MS" pitchFamily="34" charset="0"/>
                <a:ea typeface="SimSun" pitchFamily="2" charset="-122"/>
              </a:rPr>
              <a:t>Module</a:t>
            </a:r>
            <a:endParaRPr kumimoji="1" lang="en-US" altLang="ko-KR" sz="1200" b="1">
              <a:latin typeface="Trebuchet MS" pitchFamily="34" charset="0"/>
              <a:ea typeface="GulimChe" pitchFamily="49" charset="-127"/>
            </a:endParaRPr>
          </a:p>
        </p:txBody>
      </p:sp>
      <p:sp>
        <p:nvSpPr>
          <p:cNvPr id="252941" name="Line 13"/>
          <p:cNvSpPr>
            <a:spLocks noChangeShapeType="1"/>
          </p:cNvSpPr>
          <p:nvPr/>
        </p:nvSpPr>
        <p:spPr bwMode="auto">
          <a:xfrm>
            <a:off x="4114800" y="2484438"/>
            <a:ext cx="2667000" cy="0"/>
          </a:xfrm>
          <a:prstGeom prst="line">
            <a:avLst/>
          </a:prstGeom>
          <a:noFill/>
          <a:ln w="12700">
            <a:solidFill>
              <a:srgbClr val="CC00FF"/>
            </a:solidFill>
            <a:round/>
            <a:headEnd/>
            <a:tailEnd/>
          </a:ln>
          <a:effectLst/>
        </p:spPr>
        <p:txBody>
          <a:bodyPr anchor="ctr">
            <a:spAutoFit/>
          </a:bodyPr>
          <a:lstStyle/>
          <a:p>
            <a:endParaRPr lang="en-US"/>
          </a:p>
        </p:txBody>
      </p:sp>
      <p:sp>
        <p:nvSpPr>
          <p:cNvPr id="252942" name="Text Box 14"/>
          <p:cNvSpPr txBox="1">
            <a:spLocks noChangeArrowheads="1"/>
          </p:cNvSpPr>
          <p:nvPr/>
        </p:nvSpPr>
        <p:spPr bwMode="auto">
          <a:xfrm>
            <a:off x="6232525" y="2897188"/>
            <a:ext cx="1727200" cy="274637"/>
          </a:xfrm>
          <a:prstGeom prst="rect">
            <a:avLst/>
          </a:prstGeom>
          <a:noFill/>
          <a:ln w="9525">
            <a:noFill/>
            <a:miter lim="800000"/>
            <a:headEnd/>
            <a:tailEnd/>
          </a:ln>
          <a:effectLst/>
        </p:spPr>
        <p:txBody>
          <a:bodyPr wrap="none">
            <a:spAutoFit/>
          </a:bodyPr>
          <a:lstStyle/>
          <a:p>
            <a:pPr algn="ctr" latinLnBrk="1"/>
            <a:r>
              <a:rPr kumimoji="1" lang="en-AU" altLang="zh-CN" sz="1200" b="1">
                <a:latin typeface="Trebuchet MS" pitchFamily="34" charset="0"/>
                <a:ea typeface="SimSun" pitchFamily="2" charset="-122"/>
              </a:rPr>
              <a:t>Gas Leakage Detector</a:t>
            </a:r>
            <a:endParaRPr kumimoji="1" lang="en-US" altLang="ko-KR" sz="1200">
              <a:latin typeface="Trebuchet MS" pitchFamily="34" charset="0"/>
              <a:ea typeface="GulimChe" pitchFamily="49" charset="-127"/>
            </a:endParaRPr>
          </a:p>
        </p:txBody>
      </p:sp>
      <p:pic>
        <p:nvPicPr>
          <p:cNvPr id="252943" name="Picture 15" descr="가스감지기"/>
          <p:cNvPicPr>
            <a:picLocks noChangeAspect="1" noChangeArrowheads="1"/>
          </p:cNvPicPr>
          <p:nvPr/>
        </p:nvPicPr>
        <p:blipFill>
          <a:blip r:embed="rId2"/>
          <a:srcRect/>
          <a:stretch>
            <a:fillRect/>
          </a:stretch>
        </p:blipFill>
        <p:spPr bwMode="auto">
          <a:xfrm>
            <a:off x="6673850" y="1951038"/>
            <a:ext cx="665163" cy="838200"/>
          </a:xfrm>
          <a:prstGeom prst="rect">
            <a:avLst/>
          </a:prstGeom>
          <a:noFill/>
        </p:spPr>
      </p:pic>
      <p:pic>
        <p:nvPicPr>
          <p:cNvPr id="252944" name="Picture 16" descr="백본"/>
          <p:cNvPicPr>
            <a:picLocks noChangeArrowheads="1"/>
          </p:cNvPicPr>
          <p:nvPr/>
        </p:nvPicPr>
        <p:blipFill>
          <a:blip r:embed="rId3"/>
          <a:srcRect/>
          <a:stretch>
            <a:fillRect/>
          </a:stretch>
        </p:blipFill>
        <p:spPr bwMode="auto">
          <a:xfrm>
            <a:off x="1447800" y="1524000"/>
            <a:ext cx="6248400" cy="152400"/>
          </a:xfrm>
          <a:prstGeom prst="rect">
            <a:avLst/>
          </a:prstGeom>
          <a:solidFill>
            <a:schemeClr val="tx1"/>
          </a:solidFill>
          <a:ln w="9525">
            <a:solidFill>
              <a:schemeClr val="tx1"/>
            </a:solidFill>
            <a:miter lim="800000"/>
            <a:headEnd/>
            <a:tailEnd/>
          </a:ln>
        </p:spPr>
      </p:pic>
      <p:sp>
        <p:nvSpPr>
          <p:cNvPr id="252945" name="Text Box 17"/>
          <p:cNvSpPr txBox="1">
            <a:spLocks noChangeArrowheads="1"/>
          </p:cNvSpPr>
          <p:nvPr/>
        </p:nvSpPr>
        <p:spPr bwMode="auto">
          <a:xfrm>
            <a:off x="228600" y="2133600"/>
            <a:ext cx="3124200" cy="304800"/>
          </a:xfrm>
          <a:prstGeom prst="rect">
            <a:avLst/>
          </a:prstGeom>
          <a:noFill/>
          <a:ln w="9525">
            <a:noFill/>
            <a:miter lim="800000"/>
            <a:headEnd/>
            <a:tailEnd/>
          </a:ln>
          <a:effectLst/>
        </p:spPr>
        <p:txBody>
          <a:bodyPr>
            <a:spAutoFit/>
          </a:bodyPr>
          <a:lstStyle/>
          <a:p>
            <a:pPr latinLnBrk="1"/>
            <a:r>
              <a:rPr kumimoji="1" lang="en-US" altLang="ko-KR" sz="1400" b="1">
                <a:latin typeface="Trebuchet MS" pitchFamily="34" charset="0"/>
                <a:ea typeface="GulimChe" pitchFamily="49" charset="-127"/>
              </a:rPr>
              <a:t>LonWorks </a:t>
            </a:r>
            <a:r>
              <a:rPr kumimoji="1" lang="en-AU" altLang="zh-CN" sz="1400" b="1">
                <a:latin typeface="Trebuchet MS" pitchFamily="34" charset="0"/>
                <a:ea typeface="SimSun" pitchFamily="2" charset="-122"/>
              </a:rPr>
              <a:t>Auto Control Network</a:t>
            </a:r>
            <a:endParaRPr kumimoji="1" lang="en-US" altLang="ko-KR" sz="1400" b="1">
              <a:latin typeface="Trebuchet MS" pitchFamily="34" charset="0"/>
              <a:ea typeface="GulimChe" pitchFamily="49" charset="-127"/>
            </a:endParaRPr>
          </a:p>
        </p:txBody>
      </p:sp>
      <p:sp>
        <p:nvSpPr>
          <p:cNvPr id="252946" name="Line 18"/>
          <p:cNvSpPr>
            <a:spLocks noChangeShapeType="1"/>
          </p:cNvSpPr>
          <p:nvPr/>
        </p:nvSpPr>
        <p:spPr bwMode="auto">
          <a:xfrm>
            <a:off x="3733800" y="1600200"/>
            <a:ext cx="0" cy="838200"/>
          </a:xfrm>
          <a:prstGeom prst="line">
            <a:avLst/>
          </a:prstGeom>
          <a:noFill/>
          <a:ln w="38100">
            <a:solidFill>
              <a:schemeClr val="tx1"/>
            </a:solidFill>
            <a:round/>
            <a:headEnd/>
            <a:tailEnd/>
          </a:ln>
          <a:effectLst/>
        </p:spPr>
        <p:txBody>
          <a:bodyPr wrap="none" anchor="ctr">
            <a:spAutoFit/>
          </a:bodyPr>
          <a:lstStyle/>
          <a:p>
            <a:endParaRPr lang="en-US"/>
          </a:p>
        </p:txBody>
      </p:sp>
      <p:pic>
        <p:nvPicPr>
          <p:cNvPr id="252947" name="Picture 19" descr="1"/>
          <p:cNvPicPr>
            <a:picLocks noChangeAspect="1" noChangeArrowheads="1"/>
          </p:cNvPicPr>
          <p:nvPr/>
        </p:nvPicPr>
        <p:blipFill>
          <a:blip r:embed="rId4" cstate="print"/>
          <a:srcRect/>
          <a:stretch>
            <a:fillRect/>
          </a:stretch>
        </p:blipFill>
        <p:spPr bwMode="auto">
          <a:xfrm>
            <a:off x="3124200" y="2179638"/>
            <a:ext cx="990600" cy="665162"/>
          </a:xfrm>
          <a:prstGeom prst="rect">
            <a:avLst/>
          </a:prstGeom>
          <a:noFill/>
        </p:spPr>
      </p:pic>
      <p:sp>
        <p:nvSpPr>
          <p:cNvPr id="252948" name="Line 20"/>
          <p:cNvSpPr>
            <a:spLocks noChangeShapeType="1"/>
          </p:cNvSpPr>
          <p:nvPr/>
        </p:nvSpPr>
        <p:spPr bwMode="auto">
          <a:xfrm>
            <a:off x="4114800" y="2560638"/>
            <a:ext cx="2133600" cy="0"/>
          </a:xfrm>
          <a:prstGeom prst="line">
            <a:avLst/>
          </a:prstGeom>
          <a:noFill/>
          <a:ln w="12700">
            <a:solidFill>
              <a:srgbClr val="CC00FF"/>
            </a:solidFill>
            <a:round/>
            <a:headEnd/>
            <a:tailEnd/>
          </a:ln>
          <a:effectLst/>
        </p:spPr>
        <p:txBody>
          <a:bodyPr anchor="ctr">
            <a:spAutoFit/>
          </a:bodyPr>
          <a:lstStyle/>
          <a:p>
            <a:endParaRPr lang="en-US"/>
          </a:p>
        </p:txBody>
      </p:sp>
      <p:sp>
        <p:nvSpPr>
          <p:cNvPr id="252949" name="Line 21"/>
          <p:cNvSpPr>
            <a:spLocks noChangeShapeType="1"/>
          </p:cNvSpPr>
          <p:nvPr/>
        </p:nvSpPr>
        <p:spPr bwMode="auto">
          <a:xfrm>
            <a:off x="4114800" y="2636838"/>
            <a:ext cx="990600" cy="0"/>
          </a:xfrm>
          <a:prstGeom prst="line">
            <a:avLst/>
          </a:prstGeom>
          <a:noFill/>
          <a:ln w="12700">
            <a:solidFill>
              <a:srgbClr val="CC00FF"/>
            </a:solidFill>
            <a:round/>
            <a:headEnd/>
            <a:tailEnd/>
          </a:ln>
          <a:effectLst/>
        </p:spPr>
        <p:txBody>
          <a:bodyPr anchor="ctr">
            <a:spAutoFit/>
          </a:bodyPr>
          <a:lstStyle/>
          <a:p>
            <a:endParaRPr lang="en-US"/>
          </a:p>
        </p:txBody>
      </p:sp>
      <p:sp>
        <p:nvSpPr>
          <p:cNvPr id="252950" name="Line 22"/>
          <p:cNvSpPr>
            <a:spLocks noChangeShapeType="1"/>
          </p:cNvSpPr>
          <p:nvPr/>
        </p:nvSpPr>
        <p:spPr bwMode="auto">
          <a:xfrm rot="5400000">
            <a:off x="4584700" y="3144838"/>
            <a:ext cx="990600" cy="0"/>
          </a:xfrm>
          <a:prstGeom prst="line">
            <a:avLst/>
          </a:prstGeom>
          <a:noFill/>
          <a:ln w="12700">
            <a:solidFill>
              <a:srgbClr val="CC00FF"/>
            </a:solidFill>
            <a:round/>
            <a:headEnd/>
            <a:tailEnd/>
          </a:ln>
          <a:effectLst/>
        </p:spPr>
        <p:txBody>
          <a:bodyPr anchor="ctr">
            <a:spAutoFit/>
          </a:bodyPr>
          <a:lstStyle/>
          <a:p>
            <a:endParaRPr lang="en-US"/>
          </a:p>
        </p:txBody>
      </p:sp>
      <p:pic>
        <p:nvPicPr>
          <p:cNvPr id="252951" name="Picture 23" descr="경광등"/>
          <p:cNvPicPr>
            <a:picLocks noChangeAspect="1" noChangeArrowheads="1"/>
          </p:cNvPicPr>
          <p:nvPr/>
        </p:nvPicPr>
        <p:blipFill>
          <a:blip r:embed="rId5"/>
          <a:srcRect/>
          <a:stretch>
            <a:fillRect/>
          </a:stretch>
        </p:blipFill>
        <p:spPr bwMode="auto">
          <a:xfrm>
            <a:off x="4775200" y="3182938"/>
            <a:ext cx="542925" cy="749300"/>
          </a:xfrm>
          <a:prstGeom prst="rect">
            <a:avLst/>
          </a:prstGeom>
          <a:noFill/>
        </p:spPr>
      </p:pic>
      <p:sp>
        <p:nvSpPr>
          <p:cNvPr id="252952" name="Text Box 24"/>
          <p:cNvSpPr txBox="1">
            <a:spLocks noChangeArrowheads="1"/>
          </p:cNvSpPr>
          <p:nvPr/>
        </p:nvSpPr>
        <p:spPr bwMode="auto">
          <a:xfrm>
            <a:off x="4560888" y="4016375"/>
            <a:ext cx="969962" cy="274638"/>
          </a:xfrm>
          <a:prstGeom prst="rect">
            <a:avLst/>
          </a:prstGeom>
          <a:noFill/>
          <a:ln w="19050">
            <a:noFill/>
            <a:miter lim="800000"/>
            <a:headEnd/>
            <a:tailEnd/>
          </a:ln>
          <a:effectLst/>
        </p:spPr>
        <p:txBody>
          <a:bodyPr wrap="none">
            <a:spAutoFit/>
          </a:bodyPr>
          <a:lstStyle/>
          <a:p>
            <a:pPr algn="ctr" latinLnBrk="1"/>
            <a:r>
              <a:rPr kumimoji="1" lang="en-AU" altLang="ko-KR" sz="1200">
                <a:latin typeface="Trebuchet MS" pitchFamily="34" charset="0"/>
                <a:ea typeface="GulimChe" pitchFamily="49" charset="-127"/>
              </a:rPr>
              <a:t>Alarm Light</a:t>
            </a:r>
            <a:endParaRPr kumimoji="1" lang="en-US" altLang="ko-KR" sz="1200">
              <a:latin typeface="Trebuchet MS" pitchFamily="34" charset="0"/>
              <a:ea typeface="GulimChe" pitchFamily="49" charset="-127"/>
            </a:endParaRPr>
          </a:p>
        </p:txBody>
      </p:sp>
      <p:sp>
        <p:nvSpPr>
          <p:cNvPr id="252953" name="Line 25"/>
          <p:cNvSpPr>
            <a:spLocks noChangeShapeType="1"/>
          </p:cNvSpPr>
          <p:nvPr/>
        </p:nvSpPr>
        <p:spPr bwMode="auto">
          <a:xfrm rot="5400000">
            <a:off x="5753100" y="3055938"/>
            <a:ext cx="990600" cy="0"/>
          </a:xfrm>
          <a:prstGeom prst="line">
            <a:avLst/>
          </a:prstGeom>
          <a:noFill/>
          <a:ln w="12700">
            <a:solidFill>
              <a:srgbClr val="CC00FF"/>
            </a:solidFill>
            <a:round/>
            <a:headEnd/>
            <a:tailEnd/>
          </a:ln>
          <a:effectLst/>
        </p:spPr>
        <p:txBody>
          <a:bodyPr anchor="ctr">
            <a:spAutoFit/>
          </a:bodyPr>
          <a:lstStyle/>
          <a:p>
            <a:endParaRPr lang="en-US"/>
          </a:p>
        </p:txBody>
      </p:sp>
      <p:pic>
        <p:nvPicPr>
          <p:cNvPr id="252954" name="Picture 26" descr="가스차단"/>
          <p:cNvPicPr>
            <a:picLocks noChangeAspect="1" noChangeArrowheads="1"/>
          </p:cNvPicPr>
          <p:nvPr/>
        </p:nvPicPr>
        <p:blipFill>
          <a:blip r:embed="rId6"/>
          <a:srcRect/>
          <a:stretch>
            <a:fillRect/>
          </a:stretch>
        </p:blipFill>
        <p:spPr bwMode="auto">
          <a:xfrm>
            <a:off x="5486400" y="3322638"/>
            <a:ext cx="1600200" cy="617537"/>
          </a:xfrm>
          <a:prstGeom prst="rect">
            <a:avLst/>
          </a:prstGeom>
          <a:noFill/>
        </p:spPr>
      </p:pic>
      <p:sp>
        <p:nvSpPr>
          <p:cNvPr id="252955" name="Text Box 27"/>
          <p:cNvSpPr txBox="1">
            <a:spLocks noChangeArrowheads="1"/>
          </p:cNvSpPr>
          <p:nvPr/>
        </p:nvSpPr>
        <p:spPr bwMode="auto">
          <a:xfrm>
            <a:off x="5486400" y="4008438"/>
            <a:ext cx="1676400" cy="274637"/>
          </a:xfrm>
          <a:prstGeom prst="rect">
            <a:avLst/>
          </a:prstGeom>
          <a:noFill/>
          <a:ln w="19050">
            <a:noFill/>
            <a:miter lim="800000"/>
            <a:headEnd/>
            <a:tailEnd/>
          </a:ln>
          <a:effectLst/>
        </p:spPr>
        <p:txBody>
          <a:bodyPr>
            <a:spAutoFit/>
          </a:bodyPr>
          <a:lstStyle/>
          <a:p>
            <a:pPr algn="ctr" latinLnBrk="1"/>
            <a:r>
              <a:rPr kumimoji="1" lang="en-AU" altLang="zh-CN" sz="1200">
                <a:latin typeface="Trebuchet MS" pitchFamily="34" charset="0"/>
                <a:ea typeface="SimSun" pitchFamily="2" charset="-122"/>
              </a:rPr>
              <a:t>Gas Circuit Breaker</a:t>
            </a:r>
            <a:endParaRPr kumimoji="1" lang="en-US" altLang="ko-KR" sz="1200">
              <a:latin typeface="Trebuchet MS" pitchFamily="34" charset="0"/>
              <a:ea typeface="SimSun" pitchFamily="2" charset="-122"/>
            </a:endParaRPr>
          </a:p>
        </p:txBody>
      </p:sp>
      <p:sp>
        <p:nvSpPr>
          <p:cNvPr id="252958" name="Text Box 30"/>
          <p:cNvSpPr txBox="1">
            <a:spLocks noChangeArrowheads="1"/>
          </p:cNvSpPr>
          <p:nvPr/>
        </p:nvSpPr>
        <p:spPr bwMode="auto">
          <a:xfrm>
            <a:off x="7080250" y="6491288"/>
            <a:ext cx="1639888" cy="366712"/>
          </a:xfrm>
          <a:prstGeom prst="rect">
            <a:avLst/>
          </a:prstGeom>
          <a:noFill/>
          <a:ln w="9525">
            <a:noFill/>
            <a:miter lim="800000"/>
            <a:headEnd/>
            <a:tailEnd/>
          </a:ln>
          <a:effectLst/>
        </p:spPr>
        <p:txBody>
          <a:bodyPr>
            <a:spAutoFit/>
          </a:bodyPr>
          <a:lstStyle/>
          <a:p>
            <a:pPr>
              <a:spcBef>
                <a:spcPct val="50000"/>
              </a:spcBef>
            </a:pPr>
            <a:r>
              <a:rPr lang="en-US" b="1" i="1">
                <a:effectLst>
                  <a:outerShdw blurRad="38100" dist="38100" dir="2700000" algn="tl">
                    <a:srgbClr val="C0C0C0"/>
                  </a:outerShdw>
                </a:effectLst>
                <a:hlinkClick r:id="" action="ppaction://hlinkshowjump?jump=nextslide"/>
              </a:rPr>
              <a:t>Next Slide</a:t>
            </a:r>
            <a:endParaRPr lang="en-US" b="1" i="1">
              <a:effectLst>
                <a:outerShdw blurRad="38100" dist="38100" dir="2700000" algn="tl">
                  <a:srgbClr val="C0C0C0"/>
                </a:outerShdw>
              </a:effectLst>
            </a:endParaRPr>
          </a:p>
        </p:txBody>
      </p:sp>
      <p:sp>
        <p:nvSpPr>
          <p:cNvPr id="252959" name="Text Box 31"/>
          <p:cNvSpPr txBox="1">
            <a:spLocks noChangeArrowheads="1"/>
          </p:cNvSpPr>
          <p:nvPr/>
        </p:nvSpPr>
        <p:spPr bwMode="auto">
          <a:xfrm>
            <a:off x="458788" y="6491288"/>
            <a:ext cx="1758950" cy="366712"/>
          </a:xfrm>
          <a:prstGeom prst="rect">
            <a:avLst/>
          </a:prstGeom>
          <a:noFill/>
          <a:ln w="9525">
            <a:noFill/>
            <a:miter lim="800000"/>
            <a:headEnd/>
            <a:tailEnd/>
          </a:ln>
          <a:effectLst/>
        </p:spPr>
        <p:txBody>
          <a:bodyPr wrap="none">
            <a:spAutoFit/>
          </a:bodyPr>
          <a:lstStyle/>
          <a:p>
            <a:r>
              <a:rPr lang="en-US" b="1" i="1">
                <a:hlinkClick r:id="" action="ppaction://hlinkshowjump?jump=previousslide"/>
              </a:rPr>
              <a:t>Previous Slide</a:t>
            </a:r>
            <a:endParaRPr lang="en-US" b="1" i="1"/>
          </a:p>
        </p:txBody>
      </p:sp>
      <p:sp>
        <p:nvSpPr>
          <p:cNvPr id="252960" name="Text Box 32"/>
          <p:cNvSpPr txBox="1">
            <a:spLocks noChangeArrowheads="1"/>
          </p:cNvSpPr>
          <p:nvPr/>
        </p:nvSpPr>
        <p:spPr bwMode="auto">
          <a:xfrm>
            <a:off x="3813175" y="6583363"/>
            <a:ext cx="1130300" cy="274637"/>
          </a:xfrm>
          <a:prstGeom prst="rect">
            <a:avLst/>
          </a:prstGeom>
          <a:noFill/>
          <a:ln w="9525">
            <a:noFill/>
            <a:miter lim="800000"/>
            <a:headEnd/>
            <a:tailEnd/>
          </a:ln>
          <a:effectLst/>
        </p:spPr>
        <p:txBody>
          <a:bodyPr wrap="none">
            <a:spAutoFit/>
          </a:bodyPr>
          <a:lstStyle/>
          <a:p>
            <a:r>
              <a:rPr lang="en-US" sz="1200" b="1" i="1">
                <a:solidFill>
                  <a:srgbClr val="A50021"/>
                </a:solidFill>
                <a:effectLst>
                  <a:outerShdw blurRad="38100" dist="38100" dir="2700000" algn="tl">
                    <a:srgbClr val="C0C0C0"/>
                  </a:outerShdw>
                </a:effectLst>
                <a:hlinkClick r:id="rId7" action="ppaction://hlinksldjump"/>
              </a:rPr>
              <a:t>Back-2-index</a:t>
            </a:r>
            <a:endParaRPr lang="en-US" sz="1200" b="1" i="1">
              <a:solidFill>
                <a:srgbClr val="A50021"/>
              </a:solidFill>
              <a:effectLst>
                <a:outerShdw blurRad="38100" dist="38100" dir="2700000" algn="tl">
                  <a:srgbClr val="C0C0C0"/>
                </a:outerShdw>
              </a:effectLst>
            </a:endParaRPr>
          </a:p>
        </p:txBody>
      </p:sp>
      <p:pic>
        <p:nvPicPr>
          <p:cNvPr id="29" name="Picture 28"/>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7632234" y="5827054"/>
            <a:ext cx="1200428" cy="658359"/>
          </a:xfrm>
          <a:prstGeom prst="rect">
            <a:avLst/>
          </a:prstGeom>
          <a:noFill/>
          <a:ln>
            <a:noFill/>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6" name="Text Box 4"/>
          <p:cNvSpPr txBox="1">
            <a:spLocks noChangeArrowheads="1"/>
          </p:cNvSpPr>
          <p:nvPr/>
        </p:nvSpPr>
        <p:spPr bwMode="auto">
          <a:xfrm>
            <a:off x="387350" y="420688"/>
            <a:ext cx="4519613" cy="519112"/>
          </a:xfrm>
          <a:prstGeom prst="rect">
            <a:avLst/>
          </a:prstGeom>
          <a:noFill/>
          <a:ln w="9525">
            <a:noFill/>
            <a:miter lim="800000"/>
            <a:headEnd/>
            <a:tailEnd/>
          </a:ln>
          <a:effectLst/>
        </p:spPr>
        <p:txBody>
          <a:bodyPr wrap="none">
            <a:spAutoFit/>
          </a:bodyPr>
          <a:lstStyle/>
          <a:p>
            <a:r>
              <a:rPr lang="en-US" sz="2800" b="1" u="sng">
                <a:solidFill>
                  <a:srgbClr val="CC00CC"/>
                </a:solidFill>
                <a:effectLst>
                  <a:outerShdw blurRad="38100" dist="38100" dir="2700000" algn="tl">
                    <a:srgbClr val="C0C0C0"/>
                  </a:outerShdw>
                </a:effectLst>
              </a:rPr>
              <a:t>Asset Tracking Systems :</a:t>
            </a:r>
          </a:p>
        </p:txBody>
      </p:sp>
      <p:pic>
        <p:nvPicPr>
          <p:cNvPr id="243718" name="Picture 6" descr="deviceflow"/>
          <p:cNvPicPr>
            <a:picLocks noChangeAspect="1" noChangeArrowheads="1"/>
          </p:cNvPicPr>
          <p:nvPr/>
        </p:nvPicPr>
        <p:blipFill>
          <a:blip r:embed="rId2"/>
          <a:srcRect/>
          <a:stretch>
            <a:fillRect/>
          </a:stretch>
        </p:blipFill>
        <p:spPr bwMode="auto">
          <a:xfrm>
            <a:off x="309563" y="981075"/>
            <a:ext cx="8555037" cy="5387975"/>
          </a:xfrm>
          <a:prstGeom prst="rect">
            <a:avLst/>
          </a:prstGeom>
          <a:noFill/>
        </p:spPr>
      </p:pic>
      <p:sp>
        <p:nvSpPr>
          <p:cNvPr id="243720" name="Text Box 8"/>
          <p:cNvSpPr txBox="1">
            <a:spLocks noChangeArrowheads="1"/>
          </p:cNvSpPr>
          <p:nvPr/>
        </p:nvSpPr>
        <p:spPr bwMode="auto">
          <a:xfrm>
            <a:off x="7065963" y="6491288"/>
            <a:ext cx="1639887" cy="366712"/>
          </a:xfrm>
          <a:prstGeom prst="rect">
            <a:avLst/>
          </a:prstGeom>
          <a:noFill/>
          <a:ln w="9525">
            <a:noFill/>
            <a:miter lim="800000"/>
            <a:headEnd/>
            <a:tailEnd/>
          </a:ln>
          <a:effectLst/>
        </p:spPr>
        <p:txBody>
          <a:bodyPr>
            <a:spAutoFit/>
          </a:bodyPr>
          <a:lstStyle/>
          <a:p>
            <a:pPr>
              <a:spcBef>
                <a:spcPct val="50000"/>
              </a:spcBef>
            </a:pPr>
            <a:r>
              <a:rPr lang="en-US" b="1" i="1">
                <a:effectLst>
                  <a:outerShdw blurRad="38100" dist="38100" dir="2700000" algn="tl">
                    <a:srgbClr val="C0C0C0"/>
                  </a:outerShdw>
                </a:effectLst>
                <a:hlinkClick r:id="" action="ppaction://hlinkshowjump?jump=nextslide"/>
              </a:rPr>
              <a:t>Next Slide</a:t>
            </a:r>
            <a:endParaRPr lang="en-US" b="1" i="1">
              <a:effectLst>
                <a:outerShdw blurRad="38100" dist="38100" dir="2700000" algn="tl">
                  <a:srgbClr val="C0C0C0"/>
                </a:outerShdw>
              </a:effectLst>
            </a:endParaRPr>
          </a:p>
        </p:txBody>
      </p:sp>
      <p:sp>
        <p:nvSpPr>
          <p:cNvPr id="243721" name="Text Box 9"/>
          <p:cNvSpPr txBox="1">
            <a:spLocks noChangeArrowheads="1"/>
          </p:cNvSpPr>
          <p:nvPr/>
        </p:nvSpPr>
        <p:spPr bwMode="auto">
          <a:xfrm>
            <a:off x="430213" y="6491288"/>
            <a:ext cx="1758950" cy="366712"/>
          </a:xfrm>
          <a:prstGeom prst="rect">
            <a:avLst/>
          </a:prstGeom>
          <a:noFill/>
          <a:ln w="9525">
            <a:noFill/>
            <a:miter lim="800000"/>
            <a:headEnd/>
            <a:tailEnd/>
          </a:ln>
          <a:effectLst/>
        </p:spPr>
        <p:txBody>
          <a:bodyPr wrap="none">
            <a:spAutoFit/>
          </a:bodyPr>
          <a:lstStyle/>
          <a:p>
            <a:r>
              <a:rPr lang="en-US" b="1" i="1">
                <a:hlinkClick r:id="" action="ppaction://hlinkshowjump?jump=previousslide"/>
              </a:rPr>
              <a:t>Previous Slide</a:t>
            </a:r>
            <a:endParaRPr lang="en-US" b="1" i="1"/>
          </a:p>
        </p:txBody>
      </p:sp>
      <p:sp>
        <p:nvSpPr>
          <p:cNvPr id="243722" name="Text Box 10"/>
          <p:cNvSpPr txBox="1">
            <a:spLocks noChangeArrowheads="1"/>
          </p:cNvSpPr>
          <p:nvPr/>
        </p:nvSpPr>
        <p:spPr bwMode="auto">
          <a:xfrm>
            <a:off x="3813175" y="6583363"/>
            <a:ext cx="1130300" cy="274637"/>
          </a:xfrm>
          <a:prstGeom prst="rect">
            <a:avLst/>
          </a:prstGeom>
          <a:noFill/>
          <a:ln w="9525">
            <a:noFill/>
            <a:miter lim="800000"/>
            <a:headEnd/>
            <a:tailEnd/>
          </a:ln>
          <a:effectLst/>
        </p:spPr>
        <p:txBody>
          <a:bodyPr wrap="none">
            <a:spAutoFit/>
          </a:bodyPr>
          <a:lstStyle/>
          <a:p>
            <a:r>
              <a:rPr lang="en-US" sz="1200" b="1" i="1">
                <a:solidFill>
                  <a:srgbClr val="A50021"/>
                </a:solidFill>
                <a:effectLst>
                  <a:outerShdw blurRad="38100" dist="38100" dir="2700000" algn="tl">
                    <a:srgbClr val="C0C0C0"/>
                  </a:outerShdw>
                </a:effectLst>
                <a:hlinkClick r:id="rId3" action="ppaction://hlinksldjump"/>
              </a:rPr>
              <a:t>Back-2-index</a:t>
            </a:r>
            <a:endParaRPr lang="en-US" sz="1200" b="1" i="1">
              <a:solidFill>
                <a:srgbClr val="A50021"/>
              </a:solidFill>
              <a:effectLst>
                <a:outerShdw blurRad="38100" dist="38100" dir="2700000" algn="tl">
                  <a:srgbClr val="C0C0C0"/>
                </a:outerShdw>
              </a:effectLst>
            </a:endParaRPr>
          </a:p>
        </p:txBody>
      </p:sp>
      <p:pic>
        <p:nvPicPr>
          <p:cNvPr id="8" name="Picture 7"/>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703950" y="286993"/>
            <a:ext cx="1200428" cy="658359"/>
          </a:xfrm>
          <a:prstGeom prst="rect">
            <a:avLst/>
          </a:prstGeom>
          <a:noFill/>
          <a:ln>
            <a:noFill/>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Text Box 2"/>
          <p:cNvSpPr txBox="1">
            <a:spLocks noChangeArrowheads="1"/>
          </p:cNvSpPr>
          <p:nvPr/>
        </p:nvSpPr>
        <p:spPr bwMode="auto">
          <a:xfrm>
            <a:off x="212725" y="434975"/>
            <a:ext cx="4794250" cy="519113"/>
          </a:xfrm>
          <a:prstGeom prst="rect">
            <a:avLst/>
          </a:prstGeom>
          <a:noFill/>
          <a:ln w="9525">
            <a:noFill/>
            <a:miter lim="800000"/>
            <a:headEnd/>
            <a:tailEnd/>
          </a:ln>
          <a:effectLst/>
        </p:spPr>
        <p:txBody>
          <a:bodyPr wrap="none">
            <a:spAutoFit/>
          </a:bodyPr>
          <a:lstStyle/>
          <a:p>
            <a:r>
              <a:rPr lang="en-US" sz="2800" b="1" u="sng">
                <a:solidFill>
                  <a:srgbClr val="CC00CC"/>
                </a:solidFill>
                <a:effectLst>
                  <a:outerShdw blurRad="38100" dist="38100" dir="2700000" algn="tl">
                    <a:srgbClr val="C0C0C0"/>
                  </a:outerShdw>
                </a:effectLst>
              </a:rPr>
              <a:t>Vehicle Tracking Systems :</a:t>
            </a:r>
          </a:p>
        </p:txBody>
      </p:sp>
      <p:pic>
        <p:nvPicPr>
          <p:cNvPr id="244740" name="Picture 4" descr="GPS-4W"/>
          <p:cNvPicPr>
            <a:picLocks noChangeAspect="1" noChangeArrowheads="1"/>
          </p:cNvPicPr>
          <p:nvPr/>
        </p:nvPicPr>
        <p:blipFill>
          <a:blip r:embed="rId2"/>
          <a:srcRect/>
          <a:stretch>
            <a:fillRect/>
          </a:stretch>
        </p:blipFill>
        <p:spPr bwMode="auto">
          <a:xfrm>
            <a:off x="6677025" y="3641725"/>
            <a:ext cx="1527175" cy="2068513"/>
          </a:xfrm>
          <a:prstGeom prst="rect">
            <a:avLst/>
          </a:prstGeom>
          <a:noFill/>
        </p:spPr>
      </p:pic>
      <p:pic>
        <p:nvPicPr>
          <p:cNvPr id="244742" name="Picture 6" descr="M3036_GPS_GPRS_Vehicle_Tracking_System"/>
          <p:cNvPicPr>
            <a:picLocks noChangeAspect="1" noChangeArrowheads="1"/>
          </p:cNvPicPr>
          <p:nvPr/>
        </p:nvPicPr>
        <p:blipFill>
          <a:blip r:embed="rId3"/>
          <a:srcRect/>
          <a:stretch>
            <a:fillRect/>
          </a:stretch>
        </p:blipFill>
        <p:spPr bwMode="auto">
          <a:xfrm>
            <a:off x="6249988" y="1303338"/>
            <a:ext cx="2103437" cy="2146300"/>
          </a:xfrm>
          <a:prstGeom prst="rect">
            <a:avLst/>
          </a:prstGeom>
          <a:noFill/>
        </p:spPr>
      </p:pic>
      <p:pic>
        <p:nvPicPr>
          <p:cNvPr id="244744" name="Picture 8" descr="futuregps"/>
          <p:cNvPicPr>
            <a:picLocks noChangeAspect="1" noChangeArrowheads="1"/>
          </p:cNvPicPr>
          <p:nvPr/>
        </p:nvPicPr>
        <p:blipFill>
          <a:blip r:embed="rId4"/>
          <a:srcRect/>
          <a:stretch>
            <a:fillRect/>
          </a:stretch>
        </p:blipFill>
        <p:spPr bwMode="auto">
          <a:xfrm>
            <a:off x="0" y="3656013"/>
            <a:ext cx="3924300" cy="3201987"/>
          </a:xfrm>
          <a:prstGeom prst="rect">
            <a:avLst/>
          </a:prstGeom>
          <a:noFill/>
        </p:spPr>
      </p:pic>
      <p:pic>
        <p:nvPicPr>
          <p:cNvPr id="244746" name="Picture 10" descr="3100-screen"/>
          <p:cNvPicPr>
            <a:picLocks noChangeAspect="1" noChangeArrowheads="1"/>
          </p:cNvPicPr>
          <p:nvPr/>
        </p:nvPicPr>
        <p:blipFill>
          <a:blip r:embed="rId5"/>
          <a:srcRect/>
          <a:stretch>
            <a:fillRect/>
          </a:stretch>
        </p:blipFill>
        <p:spPr bwMode="auto">
          <a:xfrm>
            <a:off x="349250" y="1190625"/>
            <a:ext cx="2959100" cy="2244725"/>
          </a:xfrm>
          <a:prstGeom prst="rect">
            <a:avLst/>
          </a:prstGeom>
          <a:noFill/>
        </p:spPr>
      </p:pic>
      <p:sp>
        <p:nvSpPr>
          <p:cNvPr id="244748" name="Text Box 12"/>
          <p:cNvSpPr txBox="1">
            <a:spLocks noChangeArrowheads="1"/>
          </p:cNvSpPr>
          <p:nvPr/>
        </p:nvSpPr>
        <p:spPr bwMode="auto">
          <a:xfrm>
            <a:off x="7326313" y="6491288"/>
            <a:ext cx="1639887" cy="366712"/>
          </a:xfrm>
          <a:prstGeom prst="rect">
            <a:avLst/>
          </a:prstGeom>
          <a:noFill/>
          <a:ln w="9525">
            <a:noFill/>
            <a:miter lim="800000"/>
            <a:headEnd/>
            <a:tailEnd/>
          </a:ln>
          <a:effectLst/>
        </p:spPr>
        <p:txBody>
          <a:bodyPr>
            <a:spAutoFit/>
          </a:bodyPr>
          <a:lstStyle/>
          <a:p>
            <a:pPr>
              <a:spcBef>
                <a:spcPct val="50000"/>
              </a:spcBef>
            </a:pPr>
            <a:r>
              <a:rPr lang="en-US" b="1" i="1">
                <a:effectLst>
                  <a:outerShdw blurRad="38100" dist="38100" dir="2700000" algn="tl">
                    <a:srgbClr val="C0C0C0"/>
                  </a:outerShdw>
                </a:effectLst>
                <a:hlinkClick r:id="" action="ppaction://hlinkshowjump?jump=nextslide"/>
              </a:rPr>
              <a:t>Next Slide</a:t>
            </a:r>
            <a:endParaRPr lang="en-US" b="1" i="1">
              <a:effectLst>
                <a:outerShdw blurRad="38100" dist="38100" dir="2700000" algn="tl">
                  <a:srgbClr val="C0C0C0"/>
                </a:outerShdw>
              </a:effectLst>
            </a:endParaRPr>
          </a:p>
        </p:txBody>
      </p:sp>
      <p:sp>
        <p:nvSpPr>
          <p:cNvPr id="244749" name="Text Box 13"/>
          <p:cNvSpPr txBox="1">
            <a:spLocks noChangeArrowheads="1"/>
          </p:cNvSpPr>
          <p:nvPr/>
        </p:nvSpPr>
        <p:spPr bwMode="auto">
          <a:xfrm>
            <a:off x="358775" y="6491288"/>
            <a:ext cx="1758950" cy="366712"/>
          </a:xfrm>
          <a:prstGeom prst="rect">
            <a:avLst/>
          </a:prstGeom>
          <a:noFill/>
          <a:ln w="9525">
            <a:noFill/>
            <a:miter lim="800000"/>
            <a:headEnd/>
            <a:tailEnd/>
          </a:ln>
          <a:effectLst/>
        </p:spPr>
        <p:txBody>
          <a:bodyPr wrap="none">
            <a:spAutoFit/>
          </a:bodyPr>
          <a:lstStyle/>
          <a:p>
            <a:r>
              <a:rPr lang="en-US" b="1" i="1">
                <a:hlinkClick r:id="" action="ppaction://hlinkshowjump?jump=previousslide"/>
              </a:rPr>
              <a:t>Previous Slide</a:t>
            </a:r>
            <a:endParaRPr lang="en-US" b="1" i="1"/>
          </a:p>
        </p:txBody>
      </p:sp>
      <p:sp>
        <p:nvSpPr>
          <p:cNvPr id="244750" name="Text Box 14"/>
          <p:cNvSpPr txBox="1">
            <a:spLocks noChangeArrowheads="1"/>
          </p:cNvSpPr>
          <p:nvPr/>
        </p:nvSpPr>
        <p:spPr bwMode="auto">
          <a:xfrm>
            <a:off x="3813175" y="6583363"/>
            <a:ext cx="1130300" cy="274637"/>
          </a:xfrm>
          <a:prstGeom prst="rect">
            <a:avLst/>
          </a:prstGeom>
          <a:noFill/>
          <a:ln w="9525">
            <a:noFill/>
            <a:miter lim="800000"/>
            <a:headEnd/>
            <a:tailEnd/>
          </a:ln>
          <a:effectLst/>
        </p:spPr>
        <p:txBody>
          <a:bodyPr wrap="none">
            <a:spAutoFit/>
          </a:bodyPr>
          <a:lstStyle/>
          <a:p>
            <a:r>
              <a:rPr lang="en-US" sz="1200" b="1" i="1">
                <a:solidFill>
                  <a:srgbClr val="A50021"/>
                </a:solidFill>
                <a:effectLst>
                  <a:outerShdw blurRad="38100" dist="38100" dir="2700000" algn="tl">
                    <a:srgbClr val="C0C0C0"/>
                  </a:outerShdw>
                </a:effectLst>
                <a:hlinkClick r:id="rId6" action="ppaction://hlinksldjump"/>
              </a:rPr>
              <a:t>Back-2-index</a:t>
            </a:r>
            <a:endParaRPr lang="en-US" sz="1200" b="1" i="1">
              <a:solidFill>
                <a:srgbClr val="A50021"/>
              </a:solidFill>
              <a:effectLst>
                <a:outerShdw blurRad="38100" dist="38100" dir="2700000" algn="tl">
                  <a:srgbClr val="C0C0C0"/>
                </a:outerShdw>
              </a:effectLst>
            </a:endParaRPr>
          </a:p>
        </p:txBody>
      </p:sp>
      <p:pic>
        <p:nvPicPr>
          <p:cNvPr id="11" name="Picture 10"/>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7578447" y="5629835"/>
            <a:ext cx="1200428" cy="658359"/>
          </a:xfrm>
          <a:prstGeom prst="rect">
            <a:avLst/>
          </a:prstGeom>
          <a:noFill/>
          <a:ln>
            <a:noFill/>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500" name="Text Box 4"/>
          <p:cNvSpPr txBox="1">
            <a:spLocks noChangeArrowheads="1"/>
          </p:cNvSpPr>
          <p:nvPr/>
        </p:nvSpPr>
        <p:spPr bwMode="auto">
          <a:xfrm>
            <a:off x="587375" y="1655764"/>
            <a:ext cx="7815263" cy="4431983"/>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nSpc>
                <a:spcPct val="150000"/>
              </a:lnSpc>
              <a:buFont typeface="Wingdings" pitchFamily="2" charset="2"/>
              <a:buChar char="ü"/>
            </a:pPr>
            <a:r>
              <a:rPr lang="en-US" sz="2400" dirty="0" smtClean="0">
                <a:solidFill>
                  <a:schemeClr val="tx1">
                    <a:lumMod val="95000"/>
                    <a:lumOff val="5000"/>
                  </a:schemeClr>
                </a:solidFill>
                <a:effectLst>
                  <a:outerShdw blurRad="38100" dist="38100" dir="2700000" algn="tl">
                    <a:srgbClr val="C0C0C0"/>
                  </a:outerShdw>
                </a:effectLst>
                <a:latin typeface="Trebuchet MS" pitchFamily="34" charset="0"/>
              </a:rPr>
              <a:t>Web site Design</a:t>
            </a:r>
          </a:p>
          <a:p>
            <a:pPr>
              <a:lnSpc>
                <a:spcPct val="150000"/>
              </a:lnSpc>
              <a:buFont typeface="Wingdings" pitchFamily="2" charset="2"/>
              <a:buChar char="ü"/>
            </a:pPr>
            <a:r>
              <a:rPr lang="en-US" sz="2400" dirty="0" smtClean="0">
                <a:solidFill>
                  <a:schemeClr val="tx1">
                    <a:lumMod val="95000"/>
                    <a:lumOff val="5000"/>
                  </a:schemeClr>
                </a:solidFill>
                <a:effectLst>
                  <a:outerShdw blurRad="38100" dist="38100" dir="2700000" algn="tl">
                    <a:srgbClr val="C0C0C0"/>
                  </a:outerShdw>
                </a:effectLst>
                <a:latin typeface="Trebuchet MS" pitchFamily="34" charset="0"/>
              </a:rPr>
              <a:t>Website Redesign</a:t>
            </a:r>
          </a:p>
          <a:p>
            <a:pPr>
              <a:lnSpc>
                <a:spcPct val="150000"/>
              </a:lnSpc>
              <a:buFont typeface="Wingdings" pitchFamily="2" charset="2"/>
              <a:buChar char="ü"/>
            </a:pPr>
            <a:r>
              <a:rPr lang="en-US" sz="2400" dirty="0" smtClean="0">
                <a:solidFill>
                  <a:schemeClr val="tx1">
                    <a:lumMod val="95000"/>
                    <a:lumOff val="5000"/>
                  </a:schemeClr>
                </a:solidFill>
                <a:effectLst>
                  <a:outerShdw blurRad="38100" dist="38100" dir="2700000" algn="tl">
                    <a:srgbClr val="C0C0C0"/>
                  </a:outerShdw>
                </a:effectLst>
                <a:latin typeface="Trebuchet MS" pitchFamily="34" charset="0"/>
              </a:rPr>
              <a:t>Website Maintenance</a:t>
            </a:r>
          </a:p>
          <a:p>
            <a:pPr>
              <a:lnSpc>
                <a:spcPct val="150000"/>
              </a:lnSpc>
              <a:buFont typeface="Wingdings" pitchFamily="2" charset="2"/>
              <a:buChar char="ü"/>
            </a:pPr>
            <a:r>
              <a:rPr lang="en-US" sz="2400" dirty="0" smtClean="0">
                <a:solidFill>
                  <a:schemeClr val="tx1">
                    <a:lumMod val="95000"/>
                    <a:lumOff val="5000"/>
                  </a:schemeClr>
                </a:solidFill>
                <a:effectLst>
                  <a:outerShdw blurRad="38100" dist="38100" dir="2700000" algn="tl">
                    <a:srgbClr val="C0C0C0"/>
                  </a:outerShdw>
                </a:effectLst>
                <a:latin typeface="Trebuchet MS" pitchFamily="34" charset="0"/>
              </a:rPr>
              <a:t>Domain registrations</a:t>
            </a:r>
          </a:p>
          <a:p>
            <a:pPr>
              <a:lnSpc>
                <a:spcPct val="150000"/>
              </a:lnSpc>
              <a:buFont typeface="Wingdings" pitchFamily="2" charset="2"/>
              <a:buChar char="ü"/>
            </a:pPr>
            <a:r>
              <a:rPr lang="en-US" sz="2400" dirty="0" smtClean="0">
                <a:solidFill>
                  <a:schemeClr val="tx1">
                    <a:lumMod val="95000"/>
                    <a:lumOff val="5000"/>
                  </a:schemeClr>
                </a:solidFill>
                <a:effectLst>
                  <a:outerShdw blurRad="38100" dist="38100" dir="2700000" algn="tl">
                    <a:srgbClr val="C0C0C0"/>
                  </a:outerShdw>
                </a:effectLst>
                <a:latin typeface="Trebuchet MS" pitchFamily="34" charset="0"/>
              </a:rPr>
              <a:t>Unlimited Hosting</a:t>
            </a:r>
          </a:p>
          <a:p>
            <a:pPr>
              <a:lnSpc>
                <a:spcPct val="150000"/>
              </a:lnSpc>
              <a:buFont typeface="Wingdings" pitchFamily="2" charset="2"/>
              <a:buChar char="ü"/>
            </a:pPr>
            <a:r>
              <a:rPr lang="en-US" sz="2400" dirty="0" smtClean="0">
                <a:solidFill>
                  <a:schemeClr val="tx1">
                    <a:lumMod val="95000"/>
                    <a:lumOff val="5000"/>
                  </a:schemeClr>
                </a:solidFill>
                <a:effectLst>
                  <a:outerShdw blurRad="38100" dist="38100" dir="2700000" algn="tl">
                    <a:srgbClr val="C0C0C0"/>
                  </a:outerShdw>
                </a:effectLst>
                <a:latin typeface="Trebuchet MS" pitchFamily="34" charset="0"/>
              </a:rPr>
              <a:t>Ecommerce Website Development</a:t>
            </a:r>
          </a:p>
          <a:p>
            <a:pPr>
              <a:lnSpc>
                <a:spcPct val="150000"/>
              </a:lnSpc>
              <a:buFont typeface="Wingdings" pitchFamily="2" charset="2"/>
              <a:buChar char="ü"/>
            </a:pPr>
            <a:r>
              <a:rPr lang="en-US" sz="2400" dirty="0" smtClean="0">
                <a:solidFill>
                  <a:schemeClr val="tx1">
                    <a:lumMod val="95000"/>
                    <a:lumOff val="5000"/>
                  </a:schemeClr>
                </a:solidFill>
                <a:effectLst>
                  <a:outerShdw blurRad="38100" dist="38100" dir="2700000" algn="tl">
                    <a:srgbClr val="C0C0C0"/>
                  </a:outerShdw>
                </a:effectLst>
                <a:latin typeface="Trebuchet MS" pitchFamily="34" charset="0"/>
              </a:rPr>
              <a:t>search engine optimization</a:t>
            </a:r>
          </a:p>
          <a:p>
            <a:pPr>
              <a:lnSpc>
                <a:spcPct val="150000"/>
              </a:lnSpc>
            </a:pPr>
            <a:endParaRPr lang="en-US" sz="2000" dirty="0">
              <a:solidFill>
                <a:schemeClr val="tx1">
                  <a:lumMod val="95000"/>
                  <a:lumOff val="5000"/>
                </a:schemeClr>
              </a:solidFill>
              <a:effectLst>
                <a:outerShdw blurRad="38100" dist="38100" dir="2700000" algn="tl">
                  <a:srgbClr val="C0C0C0"/>
                </a:outerShdw>
              </a:effectLst>
              <a:latin typeface="Trebuchet MS" pitchFamily="34" charset="0"/>
            </a:endParaRPr>
          </a:p>
        </p:txBody>
      </p:sp>
      <p:sp>
        <p:nvSpPr>
          <p:cNvPr id="234503" name="Text Box 7"/>
          <p:cNvSpPr txBox="1">
            <a:spLocks noChangeArrowheads="1"/>
          </p:cNvSpPr>
          <p:nvPr/>
        </p:nvSpPr>
        <p:spPr bwMode="auto">
          <a:xfrm>
            <a:off x="492125" y="830263"/>
            <a:ext cx="6162675" cy="519112"/>
          </a:xfrm>
          <a:prstGeom prst="rect">
            <a:avLst/>
          </a:prstGeom>
          <a:noFill/>
          <a:ln w="9525">
            <a:noFill/>
            <a:miter lim="800000"/>
            <a:headEnd/>
            <a:tailEnd/>
          </a:ln>
          <a:effectLst/>
        </p:spPr>
        <p:txBody>
          <a:bodyPr>
            <a:spAutoFit/>
          </a:bodyPr>
          <a:lstStyle/>
          <a:p>
            <a:pPr algn="ctr">
              <a:spcBef>
                <a:spcPct val="50000"/>
              </a:spcBef>
            </a:pPr>
            <a:r>
              <a:rPr lang="en-US" sz="2800" b="1" dirty="0" smtClean="0">
                <a:solidFill>
                  <a:srgbClr val="669900"/>
                </a:solidFill>
                <a:effectLst>
                  <a:outerShdw blurRad="38100" dist="38100" dir="2700000" algn="tl">
                    <a:srgbClr val="C0C0C0"/>
                  </a:outerShdw>
                </a:effectLst>
              </a:rPr>
              <a:t>Website Solutions</a:t>
            </a:r>
            <a:endParaRPr lang="en-US" sz="2800" b="1" dirty="0">
              <a:solidFill>
                <a:srgbClr val="669900"/>
              </a:solidFill>
              <a:effectLst>
                <a:outerShdw blurRad="38100" dist="38100" dir="2700000" algn="tl">
                  <a:srgbClr val="C0C0C0"/>
                </a:outerShdw>
              </a:effectLst>
            </a:endParaRPr>
          </a:p>
        </p:txBody>
      </p:sp>
      <p:sp>
        <p:nvSpPr>
          <p:cNvPr id="234505" name="Text Box 9"/>
          <p:cNvSpPr txBox="1">
            <a:spLocks noChangeArrowheads="1"/>
          </p:cNvSpPr>
          <p:nvPr/>
        </p:nvSpPr>
        <p:spPr bwMode="auto">
          <a:xfrm>
            <a:off x="7112000" y="6491288"/>
            <a:ext cx="1639888" cy="366712"/>
          </a:xfrm>
          <a:prstGeom prst="rect">
            <a:avLst/>
          </a:prstGeom>
          <a:noFill/>
          <a:ln w="9525">
            <a:noFill/>
            <a:miter lim="800000"/>
            <a:headEnd/>
            <a:tailEnd/>
          </a:ln>
          <a:effectLst/>
        </p:spPr>
        <p:txBody>
          <a:bodyPr>
            <a:spAutoFit/>
          </a:bodyPr>
          <a:lstStyle/>
          <a:p>
            <a:pPr>
              <a:spcBef>
                <a:spcPct val="50000"/>
              </a:spcBef>
            </a:pPr>
            <a:r>
              <a:rPr lang="en-US" b="1" i="1">
                <a:effectLst>
                  <a:outerShdw blurRad="38100" dist="38100" dir="2700000" algn="tl">
                    <a:srgbClr val="C0C0C0"/>
                  </a:outerShdw>
                </a:effectLst>
                <a:hlinkClick r:id="" action="ppaction://hlinkshowjump?jump=nextslide"/>
              </a:rPr>
              <a:t>Next Slide</a:t>
            </a:r>
            <a:endParaRPr lang="en-US" b="1" i="1">
              <a:effectLst>
                <a:outerShdw blurRad="38100" dist="38100" dir="2700000" algn="tl">
                  <a:srgbClr val="C0C0C0"/>
                </a:outerShdw>
              </a:effectLst>
            </a:endParaRPr>
          </a:p>
        </p:txBody>
      </p:sp>
      <p:sp>
        <p:nvSpPr>
          <p:cNvPr id="234506" name="Text Box 10"/>
          <p:cNvSpPr txBox="1">
            <a:spLocks noChangeArrowheads="1"/>
          </p:cNvSpPr>
          <p:nvPr/>
        </p:nvSpPr>
        <p:spPr bwMode="auto">
          <a:xfrm>
            <a:off x="430213" y="6491288"/>
            <a:ext cx="1758950" cy="366712"/>
          </a:xfrm>
          <a:prstGeom prst="rect">
            <a:avLst/>
          </a:prstGeom>
          <a:noFill/>
          <a:ln w="9525">
            <a:noFill/>
            <a:miter lim="800000"/>
            <a:headEnd/>
            <a:tailEnd/>
          </a:ln>
          <a:effectLst/>
        </p:spPr>
        <p:txBody>
          <a:bodyPr wrap="none">
            <a:spAutoFit/>
          </a:bodyPr>
          <a:lstStyle/>
          <a:p>
            <a:r>
              <a:rPr lang="en-US" b="1" i="1">
                <a:hlinkClick r:id="" action="ppaction://hlinkshowjump?jump=previousslide"/>
              </a:rPr>
              <a:t>Previous Slide</a:t>
            </a:r>
            <a:endParaRPr lang="en-US" b="1" i="1"/>
          </a:p>
        </p:txBody>
      </p:sp>
      <p:sp>
        <p:nvSpPr>
          <p:cNvPr id="234507" name="Text Box 11"/>
          <p:cNvSpPr txBox="1">
            <a:spLocks noChangeArrowheads="1"/>
          </p:cNvSpPr>
          <p:nvPr/>
        </p:nvSpPr>
        <p:spPr bwMode="auto">
          <a:xfrm>
            <a:off x="3813175" y="6583363"/>
            <a:ext cx="1130300" cy="274637"/>
          </a:xfrm>
          <a:prstGeom prst="rect">
            <a:avLst/>
          </a:prstGeom>
          <a:noFill/>
          <a:ln w="9525">
            <a:noFill/>
            <a:miter lim="800000"/>
            <a:headEnd/>
            <a:tailEnd/>
          </a:ln>
          <a:effectLst/>
        </p:spPr>
        <p:txBody>
          <a:bodyPr wrap="none">
            <a:spAutoFit/>
          </a:bodyPr>
          <a:lstStyle/>
          <a:p>
            <a:r>
              <a:rPr lang="en-US" sz="1200" b="1" i="1" dirty="0">
                <a:solidFill>
                  <a:srgbClr val="A50021"/>
                </a:solidFill>
                <a:effectLst>
                  <a:outerShdw blurRad="38100" dist="38100" dir="2700000" algn="tl">
                    <a:srgbClr val="C0C0C0"/>
                  </a:outerShdw>
                </a:effectLst>
                <a:hlinkClick r:id="rId2" action="ppaction://hlinksldjump"/>
              </a:rPr>
              <a:t>Back-2-index</a:t>
            </a:r>
            <a:endParaRPr lang="en-US" sz="1200" b="1" i="1" dirty="0">
              <a:solidFill>
                <a:srgbClr val="A50021"/>
              </a:solidFill>
              <a:effectLst>
                <a:outerShdw blurRad="38100" dist="38100" dir="2700000" algn="tl">
                  <a:srgbClr val="C0C0C0"/>
                </a:outerShdw>
              </a:effectLst>
            </a:endParaRPr>
          </a:p>
        </p:txBody>
      </p:sp>
      <p:pic>
        <p:nvPicPr>
          <p:cNvPr id="10" name="Picture 9"/>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130212" y="5289176"/>
            <a:ext cx="1200428" cy="658359"/>
          </a:xfrm>
          <a:prstGeom prst="rect">
            <a:avLst/>
          </a:prstGeom>
          <a:noFill/>
          <a:ln>
            <a:noFill/>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500" name="Text Box 4"/>
          <p:cNvSpPr txBox="1">
            <a:spLocks noChangeArrowheads="1"/>
          </p:cNvSpPr>
          <p:nvPr/>
        </p:nvSpPr>
        <p:spPr bwMode="auto">
          <a:xfrm>
            <a:off x="587375" y="1655763"/>
            <a:ext cx="7815263" cy="2246769"/>
          </a:xfrm>
          <a:prstGeom prst="rect">
            <a:avLst/>
          </a:prstGeom>
          <a:noFill/>
          <a:ln w="9525">
            <a:noFill/>
            <a:miter lim="800000"/>
            <a:headEnd/>
            <a:tailEnd/>
          </a:ln>
          <a:effectLst/>
        </p:spPr>
        <p:txBody>
          <a:bodyPr>
            <a:spAutoFit/>
          </a:bodyPr>
          <a:lstStyle/>
          <a:p>
            <a:r>
              <a:rPr lang="en-US" sz="2400" b="1" dirty="0">
                <a:solidFill>
                  <a:srgbClr val="0000CC"/>
                </a:solidFill>
                <a:effectLst>
                  <a:outerShdw blurRad="38100" dist="38100" dir="2700000" algn="tl">
                    <a:srgbClr val="C0C0C0"/>
                  </a:outerShdw>
                </a:effectLst>
                <a:latin typeface="Trebuchet MS" pitchFamily="34" charset="0"/>
              </a:rPr>
              <a:t>Thank you for sparing your valuable time for knowing about our Company.</a:t>
            </a:r>
          </a:p>
          <a:p>
            <a:endParaRPr lang="en-US" sz="2400" b="1" dirty="0">
              <a:solidFill>
                <a:srgbClr val="0000CC"/>
              </a:solidFill>
              <a:effectLst>
                <a:outerShdw blurRad="38100" dist="38100" dir="2700000" algn="tl">
                  <a:srgbClr val="C0C0C0"/>
                </a:outerShdw>
              </a:effectLst>
              <a:latin typeface="Trebuchet MS" pitchFamily="34" charset="0"/>
            </a:endParaRPr>
          </a:p>
          <a:p>
            <a:endParaRPr lang="en-US" sz="2400" b="1" dirty="0">
              <a:solidFill>
                <a:srgbClr val="0000CC"/>
              </a:solidFill>
              <a:effectLst>
                <a:outerShdw blurRad="38100" dist="38100" dir="2700000" algn="tl">
                  <a:srgbClr val="C0C0C0"/>
                </a:outerShdw>
              </a:effectLst>
              <a:latin typeface="Trebuchet MS" pitchFamily="34" charset="0"/>
            </a:endParaRPr>
          </a:p>
          <a:p>
            <a:endParaRPr lang="en-US" sz="2400" b="1" dirty="0">
              <a:solidFill>
                <a:srgbClr val="0000CC"/>
              </a:solidFill>
              <a:effectLst>
                <a:outerShdw blurRad="38100" dist="38100" dir="2700000" algn="tl">
                  <a:srgbClr val="C0C0C0"/>
                </a:outerShdw>
              </a:effectLst>
              <a:latin typeface="Trebuchet MS" pitchFamily="34" charset="0"/>
            </a:endParaRPr>
          </a:p>
          <a:p>
            <a:endParaRPr lang="en-US" sz="2000" b="1" dirty="0">
              <a:solidFill>
                <a:srgbClr val="CC0099"/>
              </a:solidFill>
              <a:effectLst>
                <a:outerShdw blurRad="38100" dist="38100" dir="2700000" algn="tl">
                  <a:srgbClr val="C0C0C0"/>
                </a:outerShdw>
              </a:effectLst>
              <a:latin typeface="Trebuchet MS" pitchFamily="34" charset="0"/>
            </a:endParaRPr>
          </a:p>
        </p:txBody>
      </p:sp>
      <p:sp>
        <p:nvSpPr>
          <p:cNvPr id="234503" name="Text Box 7"/>
          <p:cNvSpPr txBox="1">
            <a:spLocks noChangeArrowheads="1"/>
          </p:cNvSpPr>
          <p:nvPr/>
        </p:nvSpPr>
        <p:spPr bwMode="auto">
          <a:xfrm>
            <a:off x="492125" y="830263"/>
            <a:ext cx="6162675" cy="519112"/>
          </a:xfrm>
          <a:prstGeom prst="rect">
            <a:avLst/>
          </a:prstGeom>
          <a:noFill/>
          <a:ln w="9525">
            <a:noFill/>
            <a:miter lim="800000"/>
            <a:headEnd/>
            <a:tailEnd/>
          </a:ln>
          <a:effectLst/>
        </p:spPr>
        <p:txBody>
          <a:bodyPr>
            <a:spAutoFit/>
          </a:bodyPr>
          <a:lstStyle/>
          <a:p>
            <a:pPr>
              <a:spcBef>
                <a:spcPct val="50000"/>
              </a:spcBef>
            </a:pPr>
            <a:r>
              <a:rPr lang="en-US" sz="2800" b="1">
                <a:solidFill>
                  <a:srgbClr val="669900"/>
                </a:solidFill>
                <a:effectLst>
                  <a:outerShdw blurRad="38100" dist="38100" dir="2700000" algn="tl">
                    <a:srgbClr val="C0C0C0"/>
                  </a:outerShdw>
                </a:effectLst>
              </a:rPr>
              <a:t>Truly delivering technology……</a:t>
            </a:r>
          </a:p>
        </p:txBody>
      </p:sp>
      <p:sp>
        <p:nvSpPr>
          <p:cNvPr id="234505" name="Text Box 9"/>
          <p:cNvSpPr txBox="1">
            <a:spLocks noChangeArrowheads="1"/>
          </p:cNvSpPr>
          <p:nvPr/>
        </p:nvSpPr>
        <p:spPr bwMode="auto">
          <a:xfrm>
            <a:off x="7112000" y="6491288"/>
            <a:ext cx="1639888" cy="366712"/>
          </a:xfrm>
          <a:prstGeom prst="rect">
            <a:avLst/>
          </a:prstGeom>
          <a:noFill/>
          <a:ln w="9525">
            <a:noFill/>
            <a:miter lim="800000"/>
            <a:headEnd/>
            <a:tailEnd/>
          </a:ln>
          <a:effectLst/>
        </p:spPr>
        <p:txBody>
          <a:bodyPr>
            <a:spAutoFit/>
          </a:bodyPr>
          <a:lstStyle/>
          <a:p>
            <a:pPr>
              <a:spcBef>
                <a:spcPct val="50000"/>
              </a:spcBef>
            </a:pPr>
            <a:r>
              <a:rPr lang="en-US" b="1" i="1">
                <a:effectLst>
                  <a:outerShdw blurRad="38100" dist="38100" dir="2700000" algn="tl">
                    <a:srgbClr val="C0C0C0"/>
                  </a:outerShdw>
                </a:effectLst>
                <a:hlinkClick r:id="" action="ppaction://hlinkshowjump?jump=nextslide"/>
              </a:rPr>
              <a:t>Next Slide</a:t>
            </a:r>
            <a:endParaRPr lang="en-US" b="1" i="1">
              <a:effectLst>
                <a:outerShdw blurRad="38100" dist="38100" dir="2700000" algn="tl">
                  <a:srgbClr val="C0C0C0"/>
                </a:outerShdw>
              </a:effectLst>
            </a:endParaRPr>
          </a:p>
        </p:txBody>
      </p:sp>
      <p:sp>
        <p:nvSpPr>
          <p:cNvPr id="234506" name="Text Box 10"/>
          <p:cNvSpPr txBox="1">
            <a:spLocks noChangeArrowheads="1"/>
          </p:cNvSpPr>
          <p:nvPr/>
        </p:nvSpPr>
        <p:spPr bwMode="auto">
          <a:xfrm>
            <a:off x="430213" y="6491288"/>
            <a:ext cx="1758950" cy="366712"/>
          </a:xfrm>
          <a:prstGeom prst="rect">
            <a:avLst/>
          </a:prstGeom>
          <a:noFill/>
          <a:ln w="9525">
            <a:noFill/>
            <a:miter lim="800000"/>
            <a:headEnd/>
            <a:tailEnd/>
          </a:ln>
          <a:effectLst/>
        </p:spPr>
        <p:txBody>
          <a:bodyPr wrap="none">
            <a:spAutoFit/>
          </a:bodyPr>
          <a:lstStyle/>
          <a:p>
            <a:r>
              <a:rPr lang="en-US" b="1" i="1">
                <a:hlinkClick r:id="" action="ppaction://hlinkshowjump?jump=previousslide"/>
              </a:rPr>
              <a:t>Previous Slide</a:t>
            </a:r>
            <a:endParaRPr lang="en-US" b="1" i="1"/>
          </a:p>
        </p:txBody>
      </p:sp>
      <p:sp>
        <p:nvSpPr>
          <p:cNvPr id="234507" name="Text Box 11"/>
          <p:cNvSpPr txBox="1">
            <a:spLocks noChangeArrowheads="1"/>
          </p:cNvSpPr>
          <p:nvPr/>
        </p:nvSpPr>
        <p:spPr bwMode="auto">
          <a:xfrm>
            <a:off x="3813175" y="6583363"/>
            <a:ext cx="1130300" cy="274637"/>
          </a:xfrm>
          <a:prstGeom prst="rect">
            <a:avLst/>
          </a:prstGeom>
          <a:noFill/>
          <a:ln w="9525">
            <a:noFill/>
            <a:miter lim="800000"/>
            <a:headEnd/>
            <a:tailEnd/>
          </a:ln>
          <a:effectLst/>
        </p:spPr>
        <p:txBody>
          <a:bodyPr wrap="none">
            <a:spAutoFit/>
          </a:bodyPr>
          <a:lstStyle/>
          <a:p>
            <a:r>
              <a:rPr lang="en-US" sz="1200" b="1" i="1">
                <a:solidFill>
                  <a:srgbClr val="A50021"/>
                </a:solidFill>
                <a:effectLst>
                  <a:outerShdw blurRad="38100" dist="38100" dir="2700000" algn="tl">
                    <a:srgbClr val="C0C0C0"/>
                  </a:outerShdw>
                </a:effectLst>
                <a:hlinkClick r:id="rId2" action="ppaction://hlinksldjump"/>
              </a:rPr>
              <a:t>Back-2-index</a:t>
            </a:r>
            <a:endParaRPr lang="en-US" sz="1200" b="1" i="1">
              <a:solidFill>
                <a:srgbClr val="A50021"/>
              </a:solidFill>
              <a:effectLst>
                <a:outerShdw blurRad="38100" dist="38100" dir="2700000" algn="tl">
                  <a:srgbClr val="C0C0C0"/>
                </a:outerShdw>
              </a:effectLst>
            </a:endParaRPr>
          </a:p>
        </p:txBody>
      </p:sp>
      <p:pic>
        <p:nvPicPr>
          <p:cNvPr id="10" name="Picture 9"/>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578447" y="5629835"/>
            <a:ext cx="1200428" cy="658359"/>
          </a:xfrm>
          <a:prstGeom prst="rect">
            <a:avLst/>
          </a:prstGeom>
          <a:noFill/>
          <a:ln>
            <a:noFill/>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9" y="1093694"/>
            <a:ext cx="8489577" cy="5764306"/>
          </a:xfrm>
        </p:spPr>
        <p:txBody>
          <a:bodyPr/>
          <a:lstStyle/>
          <a:p>
            <a:pPr>
              <a:buNone/>
            </a:pPr>
            <a:endParaRPr lang="en-US" sz="2500" b="1" u="sng" dirty="0" smtClean="0">
              <a:latin typeface="Times New Roman" pitchFamily="18" charset="0"/>
              <a:cs typeface="Times New Roman" pitchFamily="18" charset="0"/>
            </a:endParaRPr>
          </a:p>
          <a:p>
            <a:pPr>
              <a:buNone/>
            </a:pPr>
            <a:r>
              <a:rPr lang="en-US" sz="2500" b="1" u="sng" dirty="0" smtClean="0">
                <a:latin typeface="Times New Roman" pitchFamily="18" charset="0"/>
                <a:cs typeface="Times New Roman" pitchFamily="18" charset="0"/>
              </a:rPr>
              <a:t>Chennai Office Address</a:t>
            </a:r>
          </a:p>
          <a:p>
            <a:pPr>
              <a:buNone/>
            </a:pPr>
            <a:r>
              <a:rPr lang="en-US" sz="2800" b="1" dirty="0" smtClean="0">
                <a:solidFill>
                  <a:srgbClr val="00B0F0"/>
                </a:solidFill>
                <a:latin typeface="Times New Roman" pitchFamily="18" charset="0"/>
                <a:cs typeface="Times New Roman" pitchFamily="18" charset="0"/>
              </a:rPr>
              <a:t>    </a:t>
            </a:r>
            <a:r>
              <a:rPr lang="en-US" sz="2600" b="1" dirty="0" smtClean="0">
                <a:solidFill>
                  <a:srgbClr val="00B0F0"/>
                </a:solidFill>
                <a:latin typeface="Times New Roman" pitchFamily="18" charset="0"/>
                <a:cs typeface="Times New Roman" pitchFamily="18" charset="0"/>
              </a:rPr>
              <a:t>RG </a:t>
            </a:r>
            <a:r>
              <a:rPr lang="en-US" sz="2600" b="1" dirty="0">
                <a:solidFill>
                  <a:srgbClr val="00B0F0"/>
                </a:solidFill>
                <a:latin typeface="Times New Roman" pitchFamily="18" charset="0"/>
                <a:cs typeface="Times New Roman" pitchFamily="18" charset="0"/>
              </a:rPr>
              <a:t>TECH Solutions</a:t>
            </a:r>
            <a:endParaRPr lang="en-US" sz="2600" b="1" u="sng" dirty="0" smtClean="0">
              <a:latin typeface="Times New Roman" pitchFamily="18" charset="0"/>
              <a:cs typeface="Times New Roman" pitchFamily="18" charset="0"/>
            </a:endParaRPr>
          </a:p>
          <a:p>
            <a:pPr>
              <a:buNone/>
            </a:pPr>
            <a:r>
              <a:rPr lang="en-US" sz="2500" b="1" dirty="0" smtClean="0">
                <a:solidFill>
                  <a:schemeClr val="accent2">
                    <a:lumMod val="75000"/>
                  </a:schemeClr>
                </a:solidFill>
                <a:latin typeface="Times New Roman" pitchFamily="18" charset="0"/>
                <a:cs typeface="Times New Roman" pitchFamily="18" charset="0"/>
              </a:rPr>
              <a:t>     </a:t>
            </a:r>
            <a:r>
              <a:rPr lang="en-US" sz="2200" b="1" dirty="0" smtClean="0">
                <a:solidFill>
                  <a:schemeClr val="accent2">
                    <a:lumMod val="75000"/>
                  </a:schemeClr>
                </a:solidFill>
                <a:latin typeface="Times New Roman" pitchFamily="18" charset="0"/>
                <a:cs typeface="Times New Roman" pitchFamily="18" charset="0"/>
              </a:rPr>
              <a:t>No: 32, V.M. </a:t>
            </a:r>
            <a:r>
              <a:rPr lang="en-US" sz="2200" b="1" dirty="0" err="1" smtClean="0">
                <a:solidFill>
                  <a:schemeClr val="accent2">
                    <a:lumMod val="75000"/>
                  </a:schemeClr>
                </a:solidFill>
                <a:latin typeface="Times New Roman" pitchFamily="18" charset="0"/>
                <a:cs typeface="Times New Roman" pitchFamily="18" charset="0"/>
              </a:rPr>
              <a:t>Balakrishnan</a:t>
            </a:r>
            <a:r>
              <a:rPr lang="en-US" sz="2200" b="1" dirty="0" smtClean="0">
                <a:solidFill>
                  <a:schemeClr val="accent2">
                    <a:lumMod val="75000"/>
                  </a:schemeClr>
                </a:solidFill>
                <a:latin typeface="Times New Roman" pitchFamily="18" charset="0"/>
                <a:cs typeface="Times New Roman" pitchFamily="18" charset="0"/>
              </a:rPr>
              <a:t> Street,</a:t>
            </a:r>
          </a:p>
          <a:p>
            <a:pPr>
              <a:buNone/>
            </a:pPr>
            <a:r>
              <a:rPr lang="en-US" sz="2200" b="1" dirty="0" smtClean="0">
                <a:solidFill>
                  <a:schemeClr val="accent2">
                    <a:lumMod val="75000"/>
                  </a:schemeClr>
                </a:solidFill>
                <a:latin typeface="Times New Roman" pitchFamily="18" charset="0"/>
                <a:cs typeface="Times New Roman" pitchFamily="18" charset="0"/>
              </a:rPr>
              <a:t>     </a:t>
            </a:r>
            <a:r>
              <a:rPr lang="en-US" sz="2200" b="1" dirty="0" err="1" smtClean="0">
                <a:solidFill>
                  <a:schemeClr val="accent2">
                    <a:lumMod val="75000"/>
                  </a:schemeClr>
                </a:solidFill>
                <a:latin typeface="Times New Roman" pitchFamily="18" charset="0"/>
                <a:cs typeface="Times New Roman" pitchFamily="18" charset="0"/>
              </a:rPr>
              <a:t>Jaffarkhanpet</a:t>
            </a:r>
            <a:r>
              <a:rPr lang="en-US" sz="2200" b="1" dirty="0" smtClean="0">
                <a:solidFill>
                  <a:schemeClr val="accent2">
                    <a:lumMod val="75000"/>
                  </a:schemeClr>
                </a:solidFill>
                <a:latin typeface="Times New Roman" pitchFamily="18" charset="0"/>
                <a:cs typeface="Times New Roman" pitchFamily="18" charset="0"/>
              </a:rPr>
              <a:t>, Chennai-600 083.</a:t>
            </a:r>
          </a:p>
          <a:p>
            <a:pPr>
              <a:buNone/>
            </a:pPr>
            <a:endParaRPr lang="en-US" sz="2200" b="1" dirty="0" smtClean="0">
              <a:solidFill>
                <a:schemeClr val="accent2">
                  <a:lumMod val="75000"/>
                </a:schemeClr>
              </a:solidFill>
              <a:latin typeface="Times New Roman" pitchFamily="18" charset="0"/>
              <a:cs typeface="Times New Roman" pitchFamily="18" charset="0"/>
            </a:endParaRPr>
          </a:p>
          <a:p>
            <a:pPr>
              <a:buNone/>
            </a:pPr>
            <a:r>
              <a:rPr lang="en-US" sz="2500" b="1" u="sng" dirty="0" smtClean="0">
                <a:latin typeface="Times New Roman" pitchFamily="18" charset="0"/>
                <a:cs typeface="Times New Roman" pitchFamily="18" charset="0"/>
              </a:rPr>
              <a:t>Branch Office</a:t>
            </a:r>
            <a:r>
              <a:rPr lang="en-US" sz="2500" b="1" dirty="0" smtClean="0">
                <a:solidFill>
                  <a:schemeClr val="accent2">
                    <a:lumMod val="75000"/>
                  </a:schemeClr>
                </a:solidFill>
                <a:latin typeface="Times New Roman" pitchFamily="18" charset="0"/>
                <a:cs typeface="Times New Roman" pitchFamily="18" charset="0"/>
              </a:rPr>
              <a:t>: </a:t>
            </a:r>
            <a:r>
              <a:rPr lang="en-US" sz="2500" b="1" dirty="0" smtClean="0">
                <a:latin typeface="Times New Roman" pitchFamily="18" charset="0"/>
                <a:cs typeface="Times New Roman" pitchFamily="18" charset="0"/>
              </a:rPr>
              <a:t>Madurai, Coimbatore</a:t>
            </a:r>
          </a:p>
          <a:p>
            <a:pPr>
              <a:buNone/>
            </a:pPr>
            <a:r>
              <a:rPr lang="en-US" sz="2800" b="1" dirty="0" smtClean="0">
                <a:solidFill>
                  <a:schemeClr val="accent2">
                    <a:lumMod val="75000"/>
                  </a:schemeClr>
                </a:solidFill>
                <a:latin typeface="Times New Roman" pitchFamily="18" charset="0"/>
                <a:cs typeface="Times New Roman" pitchFamily="18" charset="0"/>
              </a:rPr>
              <a:t>Phone: 	+91-9442024068</a:t>
            </a:r>
          </a:p>
          <a:p>
            <a:pPr>
              <a:buNone/>
            </a:pPr>
            <a:r>
              <a:rPr lang="en-US" sz="2800" b="1" dirty="0" smtClean="0">
                <a:solidFill>
                  <a:schemeClr val="accent2">
                    <a:lumMod val="75000"/>
                  </a:schemeClr>
                </a:solidFill>
                <a:latin typeface="Times New Roman" pitchFamily="18" charset="0"/>
                <a:cs typeface="Times New Roman" pitchFamily="18" charset="0"/>
              </a:rPr>
              <a:t>Email  : 	</a:t>
            </a:r>
            <a:r>
              <a:rPr lang="en-US" sz="2800" b="1" dirty="0" smtClean="0">
                <a:solidFill>
                  <a:schemeClr val="accent2">
                    <a:lumMod val="75000"/>
                  </a:schemeClr>
                </a:solidFill>
                <a:latin typeface="Times New Roman" pitchFamily="18" charset="0"/>
                <a:cs typeface="Times New Roman" pitchFamily="18" charset="0"/>
                <a:hlinkClick r:id="rId2"/>
              </a:rPr>
              <a:t>sethu@rgtechsolutions.in</a:t>
            </a:r>
            <a:endParaRPr lang="en-US" sz="2800" b="1" dirty="0" smtClean="0">
              <a:solidFill>
                <a:schemeClr val="accent2">
                  <a:lumMod val="75000"/>
                </a:schemeClr>
              </a:solidFill>
              <a:latin typeface="Times New Roman" pitchFamily="18" charset="0"/>
              <a:cs typeface="Times New Roman" pitchFamily="18" charset="0"/>
            </a:endParaRPr>
          </a:p>
          <a:p>
            <a:pPr>
              <a:buNone/>
            </a:pPr>
            <a:r>
              <a:rPr lang="en-US" sz="2800" b="1" dirty="0" smtClean="0">
                <a:solidFill>
                  <a:schemeClr val="accent2">
                    <a:lumMod val="75000"/>
                  </a:schemeClr>
                </a:solidFill>
                <a:latin typeface="Times New Roman" pitchFamily="18" charset="0"/>
                <a:cs typeface="Times New Roman" pitchFamily="18" charset="0"/>
              </a:rPr>
              <a:t>	                </a:t>
            </a:r>
          </a:p>
          <a:p>
            <a:pPr>
              <a:buNone/>
            </a:pPr>
            <a:endParaRPr lang="en-US" sz="2800" b="1" dirty="0" smtClean="0">
              <a:solidFill>
                <a:schemeClr val="accent2">
                  <a:lumMod val="75000"/>
                </a:schemeClr>
              </a:solidFill>
              <a:latin typeface="Times New Roman" pitchFamily="18" charset="0"/>
              <a:cs typeface="Times New Roman" pitchFamily="18" charset="0"/>
            </a:endParaRPr>
          </a:p>
          <a:p>
            <a:endParaRPr lang="en-US" dirty="0"/>
          </a:p>
        </p:txBody>
      </p:sp>
      <p:sp>
        <p:nvSpPr>
          <p:cNvPr id="3" name="Title 2"/>
          <p:cNvSpPr>
            <a:spLocks noGrp="1"/>
          </p:cNvSpPr>
          <p:nvPr>
            <p:ph type="title"/>
          </p:nvPr>
        </p:nvSpPr>
        <p:spPr>
          <a:xfrm>
            <a:off x="457200" y="274638"/>
            <a:ext cx="8229600" cy="908703"/>
          </a:xfrm>
        </p:spPr>
        <p:txBody>
          <a:bodyPr>
            <a:normAutofit fontScale="90000"/>
          </a:bodyPr>
          <a:lstStyle/>
          <a:p>
            <a:r>
              <a:rPr lang="en-US" sz="4400" dirty="0" smtClean="0">
                <a:solidFill>
                  <a:srgbClr val="00B0F0"/>
                </a:solidFill>
                <a:latin typeface="Times New Roman" pitchFamily="18" charset="0"/>
                <a:cs typeface="Times New Roman" pitchFamily="18" charset="0"/>
              </a:rPr>
              <a:t>THANK YOU </a:t>
            </a:r>
            <a:r>
              <a:rPr lang="en-US" sz="4400" dirty="0" smtClean="0">
                <a:solidFill>
                  <a:srgbClr val="00FF00"/>
                </a:solidFill>
              </a:rPr>
              <a:t/>
            </a:r>
            <a:br>
              <a:rPr lang="en-US" sz="4400" dirty="0" smtClean="0">
                <a:solidFill>
                  <a:srgbClr val="00FF00"/>
                </a:solidFill>
              </a:rPr>
            </a:br>
            <a:endParaRPr lang="en-US" dirty="0"/>
          </a:p>
        </p:txBody>
      </p:sp>
    </p:spTree>
    <p:extLst>
      <p:ext uri="{BB962C8B-B14F-4D97-AF65-F5344CB8AC3E}">
        <p14:creationId xmlns:p14="http://schemas.microsoft.com/office/powerpoint/2010/main" xmlns="" val="22647135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6" name="Rectangle 4"/>
          <p:cNvSpPr>
            <a:spLocks noChangeArrowheads="1"/>
          </p:cNvSpPr>
          <p:nvPr/>
        </p:nvSpPr>
        <p:spPr bwMode="auto">
          <a:xfrm>
            <a:off x="196850" y="1104900"/>
            <a:ext cx="8947150" cy="5410200"/>
          </a:xfrm>
          <a:prstGeom prst="rect">
            <a:avLst/>
          </a:prstGeom>
          <a:noFill/>
          <a:ln w="9525">
            <a:noFill/>
            <a:miter lim="800000"/>
            <a:headEnd/>
            <a:tailEnd/>
          </a:ln>
        </p:spPr>
        <p:txBody>
          <a:bodyPr/>
          <a:lstStyle/>
          <a:p>
            <a:pPr marL="609600" indent="-609600" algn="ctr">
              <a:lnSpc>
                <a:spcPct val="80000"/>
              </a:lnSpc>
              <a:spcBef>
                <a:spcPct val="20000"/>
              </a:spcBef>
            </a:pPr>
            <a:r>
              <a:rPr lang="en-US" sz="2000" b="1" i="1" u="sng" dirty="0">
                <a:solidFill>
                  <a:srgbClr val="9900CC"/>
                </a:solidFill>
                <a:latin typeface="Trebuchet MS" pitchFamily="34" charset="0"/>
              </a:rPr>
              <a:t>Please click the links to  choose the subjects you are most interested in </a:t>
            </a:r>
            <a:r>
              <a:rPr lang="en-US" sz="2000" b="1" i="1" u="sng" dirty="0">
                <a:solidFill>
                  <a:srgbClr val="990000"/>
                </a:solidFill>
                <a:latin typeface="Trebuchet MS" pitchFamily="34" charset="0"/>
              </a:rPr>
              <a:t> </a:t>
            </a:r>
          </a:p>
          <a:p>
            <a:pPr marL="609600" indent="-609600" algn="ctr">
              <a:lnSpc>
                <a:spcPct val="80000"/>
              </a:lnSpc>
              <a:spcBef>
                <a:spcPct val="20000"/>
              </a:spcBef>
            </a:pPr>
            <a:r>
              <a:rPr lang="en-US" sz="2000" b="1" i="1" dirty="0">
                <a:solidFill>
                  <a:srgbClr val="990000"/>
                </a:solidFill>
                <a:latin typeface="Trebuchet MS" pitchFamily="34" charset="0"/>
              </a:rPr>
              <a:t>Or</a:t>
            </a:r>
          </a:p>
          <a:p>
            <a:pPr marL="609600" indent="-609600" algn="ctr">
              <a:lnSpc>
                <a:spcPct val="80000"/>
              </a:lnSpc>
              <a:spcBef>
                <a:spcPct val="20000"/>
              </a:spcBef>
            </a:pPr>
            <a:r>
              <a:rPr lang="en-US" sz="2000" b="1" i="1" u="sng" dirty="0">
                <a:solidFill>
                  <a:srgbClr val="FF3300"/>
                </a:solidFill>
                <a:latin typeface="Trebuchet MS" pitchFamily="34" charset="0"/>
              </a:rPr>
              <a:t>Move the down button for complete viewing:</a:t>
            </a:r>
          </a:p>
          <a:p>
            <a:pPr marL="609600" indent="-609600" algn="ctr">
              <a:lnSpc>
                <a:spcPct val="80000"/>
              </a:lnSpc>
              <a:spcBef>
                <a:spcPct val="20000"/>
              </a:spcBef>
            </a:pPr>
            <a:endParaRPr lang="en-US" sz="2000" b="1" i="1" u="sng" dirty="0">
              <a:solidFill>
                <a:srgbClr val="FF3300"/>
              </a:solidFill>
              <a:latin typeface="Trebuchet MS" pitchFamily="34" charset="0"/>
            </a:endParaRPr>
          </a:p>
          <a:p>
            <a:pPr marL="990600" lvl="1" indent="-533400">
              <a:lnSpc>
                <a:spcPct val="80000"/>
              </a:lnSpc>
              <a:spcBef>
                <a:spcPct val="20000"/>
              </a:spcBef>
              <a:buFontTx/>
              <a:buAutoNum type="arabicPeriod"/>
            </a:pPr>
            <a:r>
              <a:rPr lang="en-US" sz="2000" b="1" dirty="0">
                <a:solidFill>
                  <a:srgbClr val="0000CC"/>
                </a:solidFill>
                <a:latin typeface="Trebuchet MS" pitchFamily="34" charset="0"/>
                <a:sym typeface="Wingdings" pitchFamily="2" charset="2"/>
              </a:rPr>
              <a:t>  </a:t>
            </a:r>
            <a:r>
              <a:rPr lang="en-US" sz="2000" b="1" dirty="0">
                <a:solidFill>
                  <a:srgbClr val="0000CC"/>
                </a:solidFill>
                <a:latin typeface="Trebuchet MS" pitchFamily="34" charset="0"/>
                <a:sym typeface="Wingdings" pitchFamily="2" charset="2"/>
                <a:hlinkClick r:id="rId2" action="ppaction://hlinksldjump"/>
              </a:rPr>
              <a:t>Networking your Business</a:t>
            </a:r>
            <a:endParaRPr lang="en-US" sz="2000" b="1" dirty="0">
              <a:solidFill>
                <a:srgbClr val="0000CC"/>
              </a:solidFill>
              <a:latin typeface="Trebuchet MS" pitchFamily="34" charset="0"/>
              <a:sym typeface="Wingdings" pitchFamily="2" charset="2"/>
            </a:endParaRPr>
          </a:p>
          <a:p>
            <a:pPr marL="990600" lvl="1" indent="-533400">
              <a:lnSpc>
                <a:spcPct val="80000"/>
              </a:lnSpc>
              <a:spcBef>
                <a:spcPct val="20000"/>
              </a:spcBef>
              <a:buFontTx/>
              <a:buAutoNum type="arabicPeriod"/>
            </a:pPr>
            <a:r>
              <a:rPr lang="en-US" sz="2000" b="1" dirty="0">
                <a:solidFill>
                  <a:srgbClr val="0000CC"/>
                </a:solidFill>
                <a:latin typeface="Trebuchet MS" pitchFamily="34" charset="0"/>
                <a:sym typeface="Wingdings" pitchFamily="2" charset="2"/>
              </a:rPr>
              <a:t>  </a:t>
            </a:r>
            <a:r>
              <a:rPr lang="en-US" sz="2000" b="1" dirty="0">
                <a:solidFill>
                  <a:srgbClr val="0000CC"/>
                </a:solidFill>
                <a:latin typeface="Trebuchet MS" pitchFamily="34" charset="0"/>
                <a:sym typeface="Wingdings" pitchFamily="2" charset="2"/>
                <a:hlinkClick r:id="rId3" action="ppaction://hlinksldjump"/>
              </a:rPr>
              <a:t>Wi-Fi Solutions</a:t>
            </a:r>
            <a:endParaRPr lang="en-US" sz="2000" b="1" dirty="0">
              <a:solidFill>
                <a:srgbClr val="0000CC"/>
              </a:solidFill>
              <a:latin typeface="Trebuchet MS" pitchFamily="34" charset="0"/>
              <a:sym typeface="Wingdings" pitchFamily="2" charset="2"/>
            </a:endParaRPr>
          </a:p>
          <a:p>
            <a:pPr marL="990600" lvl="1" indent="-533400">
              <a:lnSpc>
                <a:spcPct val="80000"/>
              </a:lnSpc>
              <a:spcBef>
                <a:spcPct val="20000"/>
              </a:spcBef>
              <a:buFontTx/>
              <a:buAutoNum type="arabicPeriod"/>
            </a:pPr>
            <a:r>
              <a:rPr lang="en-US" sz="2000" b="1" dirty="0">
                <a:solidFill>
                  <a:srgbClr val="0000CC"/>
                </a:solidFill>
                <a:latin typeface="Trebuchet MS" pitchFamily="34" charset="0"/>
                <a:sym typeface="Wingdings" pitchFamily="2" charset="2"/>
              </a:rPr>
              <a:t>  </a:t>
            </a:r>
            <a:r>
              <a:rPr lang="en-US" sz="2000" b="1" dirty="0" smtClean="0">
                <a:solidFill>
                  <a:srgbClr val="0000CC"/>
                </a:solidFill>
                <a:latin typeface="Trebuchet MS" pitchFamily="34" charset="0"/>
                <a:sym typeface="Wingdings" pitchFamily="2" charset="2"/>
                <a:hlinkClick r:id="rId4" action="ppaction://hlinksldjump"/>
              </a:rPr>
              <a:t>Leased Line </a:t>
            </a:r>
            <a:r>
              <a:rPr lang="en-US" sz="2000" b="1" dirty="0">
                <a:solidFill>
                  <a:srgbClr val="0000CC"/>
                </a:solidFill>
                <a:latin typeface="Trebuchet MS" pitchFamily="34" charset="0"/>
                <a:sym typeface="Wingdings" pitchFamily="2" charset="2"/>
                <a:hlinkClick r:id="rId4" action="ppaction://hlinksldjump"/>
              </a:rPr>
              <a:t>Data/ MPLS- IP VPN Circuits</a:t>
            </a:r>
            <a:endParaRPr lang="en-US" sz="2000" b="1" dirty="0">
              <a:solidFill>
                <a:srgbClr val="0000CC"/>
              </a:solidFill>
              <a:latin typeface="Trebuchet MS" pitchFamily="34" charset="0"/>
            </a:endParaRPr>
          </a:p>
          <a:p>
            <a:pPr marL="990600" lvl="1" indent="-533400">
              <a:lnSpc>
                <a:spcPct val="80000"/>
              </a:lnSpc>
              <a:spcBef>
                <a:spcPct val="20000"/>
              </a:spcBef>
              <a:buFontTx/>
              <a:buAutoNum type="arabicPeriod"/>
            </a:pPr>
            <a:r>
              <a:rPr lang="en-US" sz="2000" b="1" dirty="0">
                <a:solidFill>
                  <a:srgbClr val="0000CC"/>
                </a:solidFill>
                <a:latin typeface="Trebuchet MS" pitchFamily="34" charset="0"/>
                <a:sym typeface="Wingdings" pitchFamily="2" charset="2"/>
              </a:rPr>
              <a:t>  </a:t>
            </a:r>
            <a:r>
              <a:rPr lang="en-US" sz="2000" b="1" dirty="0">
                <a:solidFill>
                  <a:srgbClr val="0000CC"/>
                </a:solidFill>
                <a:latin typeface="Trebuchet MS" pitchFamily="34" charset="0"/>
                <a:sym typeface="Wingdings" pitchFamily="2" charset="2"/>
                <a:hlinkClick r:id="rId5" action="ppaction://hlinksldjump"/>
              </a:rPr>
              <a:t>Surveillance &amp; Security Automation Solutions</a:t>
            </a:r>
            <a:endParaRPr lang="en-US" sz="2000" b="1" dirty="0">
              <a:solidFill>
                <a:srgbClr val="0000CC"/>
              </a:solidFill>
              <a:latin typeface="Trebuchet MS" pitchFamily="34" charset="0"/>
            </a:endParaRPr>
          </a:p>
          <a:p>
            <a:pPr marL="990600" lvl="1" indent="-533400">
              <a:lnSpc>
                <a:spcPct val="80000"/>
              </a:lnSpc>
              <a:spcBef>
                <a:spcPct val="20000"/>
              </a:spcBef>
              <a:buFontTx/>
              <a:buAutoNum type="arabicPeriod"/>
            </a:pPr>
            <a:r>
              <a:rPr lang="en-US" sz="2000" b="1" dirty="0">
                <a:solidFill>
                  <a:srgbClr val="0000CC"/>
                </a:solidFill>
                <a:latin typeface="Trebuchet MS" pitchFamily="34" charset="0"/>
                <a:sym typeface="Wingdings" pitchFamily="2" charset="2"/>
              </a:rPr>
              <a:t>  </a:t>
            </a:r>
            <a:r>
              <a:rPr lang="en-US" sz="2000" b="1" dirty="0" smtClean="0">
                <a:solidFill>
                  <a:srgbClr val="0000CC"/>
                </a:solidFill>
                <a:latin typeface="Trebuchet MS" pitchFamily="34" charset="0"/>
                <a:sym typeface="Wingdings" pitchFamily="2" charset="2"/>
                <a:hlinkClick r:id="rId6" action="ppaction://hlinksldjump"/>
              </a:rPr>
              <a:t> </a:t>
            </a:r>
            <a:r>
              <a:rPr lang="en-US" sz="2000" b="1" dirty="0">
                <a:solidFill>
                  <a:srgbClr val="0000CC"/>
                </a:solidFill>
                <a:latin typeface="Trebuchet MS" pitchFamily="34" charset="0"/>
                <a:sym typeface="Wingdings" pitchFamily="2" charset="2"/>
                <a:hlinkClick r:id="rId6" action="ppaction://hlinksldjump"/>
              </a:rPr>
              <a:t>Tower- Antenna Works</a:t>
            </a:r>
            <a:endParaRPr lang="en-US" sz="2000" b="1" dirty="0">
              <a:solidFill>
                <a:srgbClr val="0000CC"/>
              </a:solidFill>
              <a:latin typeface="Trebuchet MS" pitchFamily="34" charset="0"/>
            </a:endParaRPr>
          </a:p>
          <a:p>
            <a:pPr marL="990600" lvl="1" indent="-533400">
              <a:lnSpc>
                <a:spcPct val="80000"/>
              </a:lnSpc>
              <a:spcBef>
                <a:spcPct val="20000"/>
              </a:spcBef>
              <a:buFontTx/>
              <a:buAutoNum type="arabicPeriod"/>
            </a:pPr>
            <a:r>
              <a:rPr lang="en-US" sz="2000" b="1" dirty="0">
                <a:solidFill>
                  <a:srgbClr val="0000CC"/>
                </a:solidFill>
                <a:latin typeface="Trebuchet MS" pitchFamily="34" charset="0"/>
                <a:sym typeface="Wingdings" pitchFamily="2" charset="2"/>
              </a:rPr>
              <a:t>  </a:t>
            </a:r>
            <a:r>
              <a:rPr lang="en-US" sz="2000" b="1" dirty="0" err="1" smtClean="0">
                <a:solidFill>
                  <a:srgbClr val="0000CC"/>
                </a:solidFill>
                <a:latin typeface="Trebuchet MS" pitchFamily="34" charset="0"/>
                <a:sym typeface="Wingdings" pitchFamily="2" charset="2"/>
                <a:hlinkClick r:id="rId7" action="ppaction://hlinksldjump"/>
              </a:rPr>
              <a:t>Vechile</a:t>
            </a:r>
            <a:r>
              <a:rPr lang="en-US" sz="2000" b="1" dirty="0" smtClean="0">
                <a:solidFill>
                  <a:srgbClr val="0000CC"/>
                </a:solidFill>
                <a:latin typeface="Trebuchet MS" pitchFamily="34" charset="0"/>
                <a:sym typeface="Wingdings" pitchFamily="2" charset="2"/>
                <a:hlinkClick r:id="rId7" action="ppaction://hlinksldjump"/>
              </a:rPr>
              <a:t> </a:t>
            </a:r>
            <a:r>
              <a:rPr lang="en-US" sz="2000" b="1" dirty="0">
                <a:solidFill>
                  <a:srgbClr val="0000CC"/>
                </a:solidFill>
                <a:latin typeface="Trebuchet MS" pitchFamily="34" charset="0"/>
                <a:sym typeface="Wingdings" pitchFamily="2" charset="2"/>
                <a:hlinkClick r:id="rId7" action="ppaction://hlinksldjump"/>
              </a:rPr>
              <a:t>Tracking solutions</a:t>
            </a:r>
            <a:endParaRPr lang="en-US" sz="2000" b="1" dirty="0">
              <a:solidFill>
                <a:srgbClr val="0000CC"/>
              </a:solidFill>
              <a:latin typeface="Trebuchet MS" pitchFamily="34" charset="0"/>
            </a:endParaRPr>
          </a:p>
          <a:p>
            <a:pPr marL="990600" lvl="1" indent="-533400">
              <a:lnSpc>
                <a:spcPct val="80000"/>
              </a:lnSpc>
              <a:spcBef>
                <a:spcPct val="20000"/>
              </a:spcBef>
              <a:buFontTx/>
              <a:buAutoNum type="arabicPeriod"/>
            </a:pPr>
            <a:r>
              <a:rPr lang="en-US" sz="2000" b="1" dirty="0">
                <a:solidFill>
                  <a:srgbClr val="0000CC"/>
                </a:solidFill>
                <a:latin typeface="Trebuchet MS" pitchFamily="34" charset="0"/>
                <a:sym typeface="Wingdings" pitchFamily="2" charset="2"/>
              </a:rPr>
              <a:t>  </a:t>
            </a:r>
            <a:r>
              <a:rPr lang="en-US" sz="2000" b="1" dirty="0">
                <a:solidFill>
                  <a:srgbClr val="0000CC"/>
                </a:solidFill>
                <a:latin typeface="Trebuchet MS" pitchFamily="34" charset="0"/>
                <a:sym typeface="Wingdings" pitchFamily="2" charset="2"/>
                <a:hlinkClick r:id="" action="ppaction://noaction"/>
              </a:rPr>
              <a:t>IT, </a:t>
            </a:r>
            <a:r>
              <a:rPr lang="en-US" sz="2000" b="1" dirty="0" smtClean="0">
                <a:solidFill>
                  <a:srgbClr val="0000CC"/>
                </a:solidFill>
                <a:latin typeface="Trebuchet MS" pitchFamily="34" charset="0"/>
                <a:sym typeface="Wingdings" pitchFamily="2" charset="2"/>
                <a:hlinkClick r:id="" action="ppaction://noaction"/>
              </a:rPr>
              <a:t>BPO </a:t>
            </a:r>
            <a:r>
              <a:rPr lang="en-US" sz="2000" b="1" dirty="0">
                <a:solidFill>
                  <a:srgbClr val="0000CC"/>
                </a:solidFill>
                <a:latin typeface="Trebuchet MS" pitchFamily="34" charset="0"/>
                <a:sym typeface="Wingdings" pitchFamily="2" charset="2"/>
                <a:hlinkClick r:id="" action="ppaction://noaction"/>
              </a:rPr>
              <a:t>Solutions</a:t>
            </a:r>
            <a:endParaRPr lang="en-US" sz="2000" b="1" dirty="0">
              <a:solidFill>
                <a:srgbClr val="0000CC"/>
              </a:solidFill>
              <a:latin typeface="Trebuchet MS" pitchFamily="34" charset="0"/>
              <a:sym typeface="Wingdings" pitchFamily="2" charset="2"/>
            </a:endParaRPr>
          </a:p>
          <a:p>
            <a:pPr marL="990600" lvl="1" indent="-533400">
              <a:lnSpc>
                <a:spcPct val="80000"/>
              </a:lnSpc>
              <a:spcBef>
                <a:spcPct val="20000"/>
              </a:spcBef>
              <a:buFontTx/>
              <a:buAutoNum type="arabicPeriod"/>
            </a:pPr>
            <a:r>
              <a:rPr lang="en-US" sz="2000" b="1" dirty="0">
                <a:solidFill>
                  <a:srgbClr val="0000CC"/>
                </a:solidFill>
                <a:latin typeface="Trebuchet MS" pitchFamily="34" charset="0"/>
                <a:sym typeface="Wingdings" pitchFamily="2" charset="2"/>
              </a:rPr>
              <a:t>  Technology </a:t>
            </a:r>
          </a:p>
          <a:p>
            <a:pPr marL="990600" lvl="1" indent="-533400">
              <a:lnSpc>
                <a:spcPct val="80000"/>
              </a:lnSpc>
              <a:spcBef>
                <a:spcPct val="20000"/>
              </a:spcBef>
              <a:buFontTx/>
              <a:buAutoNum type="arabicPeriod"/>
            </a:pPr>
            <a:endParaRPr lang="en-US" sz="2000" b="1" dirty="0">
              <a:solidFill>
                <a:srgbClr val="0000CC"/>
              </a:solidFill>
              <a:latin typeface="Trebuchet MS" pitchFamily="34" charset="0"/>
              <a:sym typeface="Wingdings" pitchFamily="2" charset="2"/>
            </a:endParaRPr>
          </a:p>
          <a:p>
            <a:pPr marL="990600" lvl="1" indent="-533400">
              <a:lnSpc>
                <a:spcPct val="80000"/>
              </a:lnSpc>
              <a:spcBef>
                <a:spcPct val="20000"/>
              </a:spcBef>
              <a:buFontTx/>
              <a:buAutoNum type="arabicPeriod"/>
            </a:pPr>
            <a:endParaRPr lang="en-US" sz="2000" b="1" dirty="0">
              <a:solidFill>
                <a:srgbClr val="0000CC"/>
              </a:solidFill>
              <a:latin typeface="Trebuchet MS" pitchFamily="34" charset="0"/>
            </a:endParaRPr>
          </a:p>
        </p:txBody>
      </p:sp>
      <p:sp>
        <p:nvSpPr>
          <p:cNvPr id="253957" name="Text Box 5"/>
          <p:cNvSpPr txBox="1">
            <a:spLocks noChangeArrowheads="1"/>
          </p:cNvSpPr>
          <p:nvPr/>
        </p:nvSpPr>
        <p:spPr bwMode="auto">
          <a:xfrm>
            <a:off x="2671763" y="393700"/>
            <a:ext cx="2554287" cy="579438"/>
          </a:xfrm>
          <a:prstGeom prst="rect">
            <a:avLst/>
          </a:prstGeom>
          <a:noFill/>
          <a:ln w="9525">
            <a:noFill/>
            <a:miter lim="800000"/>
            <a:headEnd/>
            <a:tailEnd/>
          </a:ln>
          <a:effectLst/>
        </p:spPr>
        <p:txBody>
          <a:bodyPr>
            <a:spAutoFit/>
          </a:bodyPr>
          <a:lstStyle/>
          <a:p>
            <a:pPr algn="ctr">
              <a:spcBef>
                <a:spcPct val="50000"/>
              </a:spcBef>
            </a:pPr>
            <a:r>
              <a:rPr lang="en-US" sz="3200" b="1" u="sng">
                <a:solidFill>
                  <a:srgbClr val="0000CC"/>
                </a:solidFill>
                <a:effectLst>
                  <a:outerShdw blurRad="38100" dist="38100" dir="2700000" algn="tl">
                    <a:srgbClr val="C0C0C0"/>
                  </a:outerShdw>
                </a:effectLst>
              </a:rPr>
              <a:t>Index :-</a:t>
            </a:r>
          </a:p>
        </p:txBody>
      </p:sp>
      <p:pic>
        <p:nvPicPr>
          <p:cNvPr id="5" name="Picture 4"/>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7435015" y="5827054"/>
            <a:ext cx="1200428" cy="658359"/>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233363" y="442913"/>
            <a:ext cx="4586287" cy="763587"/>
          </a:xfrm>
        </p:spPr>
        <p:txBody>
          <a:bodyPr/>
          <a:lstStyle/>
          <a:p>
            <a:pPr algn="l"/>
            <a:r>
              <a:rPr lang="en-US" sz="2800" b="1" u="sng">
                <a:solidFill>
                  <a:srgbClr val="FF3300"/>
                </a:solidFill>
                <a:latin typeface="Trebuchet MS" pitchFamily="34" charset="0"/>
              </a:rPr>
              <a:t>Networking your Business</a:t>
            </a:r>
          </a:p>
        </p:txBody>
      </p:sp>
      <p:sp>
        <p:nvSpPr>
          <p:cNvPr id="63491" name="Rectangle 3"/>
          <p:cNvSpPr>
            <a:spLocks noGrp="1" noChangeArrowheads="1"/>
          </p:cNvSpPr>
          <p:nvPr>
            <p:ph type="body" idx="1"/>
          </p:nvPr>
        </p:nvSpPr>
        <p:spPr>
          <a:xfrm>
            <a:off x="236538" y="1208088"/>
            <a:ext cx="8609012" cy="4525962"/>
          </a:xfrm>
        </p:spPr>
        <p:txBody>
          <a:bodyPr/>
          <a:lstStyle/>
          <a:p>
            <a:pPr algn="just">
              <a:lnSpc>
                <a:spcPct val="80000"/>
              </a:lnSpc>
              <a:buFontTx/>
              <a:buNone/>
            </a:pPr>
            <a:r>
              <a:rPr lang="en-US" sz="2000">
                <a:latin typeface="Trebuchet MS" pitchFamily="34" charset="0"/>
              </a:rPr>
              <a:t>     </a:t>
            </a:r>
            <a:r>
              <a:rPr lang="en-US" sz="2000" b="1">
                <a:solidFill>
                  <a:srgbClr val="006600"/>
                </a:solidFill>
                <a:latin typeface="Trebuchet MS" pitchFamily="34" charset="0"/>
              </a:rPr>
              <a:t>Increase the efficiency of your daily business activities!</a:t>
            </a:r>
          </a:p>
          <a:p>
            <a:pPr algn="just">
              <a:lnSpc>
                <a:spcPct val="80000"/>
              </a:lnSpc>
              <a:buFontTx/>
              <a:buNone/>
            </a:pPr>
            <a:r>
              <a:rPr lang="en-US" sz="2000">
                <a:latin typeface="Trebuchet MS" pitchFamily="34" charset="0"/>
              </a:rPr>
              <a:t>    </a:t>
            </a:r>
          </a:p>
          <a:p>
            <a:pPr algn="just">
              <a:lnSpc>
                <a:spcPct val="80000"/>
              </a:lnSpc>
              <a:buFontTx/>
              <a:buNone/>
            </a:pPr>
            <a:r>
              <a:rPr lang="en-US" sz="2000">
                <a:latin typeface="Trebuchet MS" pitchFamily="34" charset="0"/>
              </a:rPr>
              <a:t>	</a:t>
            </a:r>
            <a:r>
              <a:rPr lang="en-US" sz="2000">
                <a:solidFill>
                  <a:srgbClr val="800000"/>
                </a:solidFill>
                <a:latin typeface="Trebuchet MS" pitchFamily="34" charset="0"/>
              </a:rPr>
              <a:t>Automating business processes requires the right network design for your company or organization. By working with you to understand your company’s goals and vision we can provide you with a network design that is going to work for you today and grow with you tomorrow.</a:t>
            </a:r>
          </a:p>
          <a:p>
            <a:pPr algn="just">
              <a:lnSpc>
                <a:spcPct val="80000"/>
              </a:lnSpc>
              <a:buFontTx/>
              <a:buNone/>
            </a:pPr>
            <a:r>
              <a:rPr lang="en-US" sz="2000">
                <a:latin typeface="Trebuchet MS" pitchFamily="34" charset="0"/>
              </a:rPr>
              <a:t>	</a:t>
            </a:r>
          </a:p>
          <a:p>
            <a:pPr algn="just">
              <a:lnSpc>
                <a:spcPct val="80000"/>
              </a:lnSpc>
              <a:buFontTx/>
              <a:buNone/>
            </a:pPr>
            <a:r>
              <a:rPr lang="en-US" sz="1800" b="1" u="sng">
                <a:solidFill>
                  <a:srgbClr val="CC0099"/>
                </a:solidFill>
                <a:effectLst>
                  <a:outerShdw blurRad="38100" dist="38100" dir="2700000" algn="tl">
                    <a:srgbClr val="C0C0C0"/>
                  </a:outerShdw>
                </a:effectLst>
                <a:latin typeface="Trebuchet MS" pitchFamily="34" charset="0"/>
              </a:rPr>
              <a:t>Giving you all the keys to unlock today’s technology to employ the latest in:	</a:t>
            </a:r>
          </a:p>
          <a:p>
            <a:pPr lvl="1">
              <a:lnSpc>
                <a:spcPct val="80000"/>
              </a:lnSpc>
            </a:pPr>
            <a:r>
              <a:rPr lang="en-US" sz="2000" b="1">
                <a:solidFill>
                  <a:srgbClr val="0000CC"/>
                </a:solidFill>
                <a:latin typeface="Trebuchet MS" pitchFamily="34" charset="0"/>
              </a:rPr>
              <a:t>LAN/WAN infrastructure and connectivity</a:t>
            </a:r>
          </a:p>
          <a:p>
            <a:pPr lvl="1">
              <a:lnSpc>
                <a:spcPct val="80000"/>
              </a:lnSpc>
            </a:pPr>
            <a:r>
              <a:rPr lang="en-US" sz="2000" b="1">
                <a:solidFill>
                  <a:srgbClr val="0000CC"/>
                </a:solidFill>
                <a:latin typeface="Trebuchet MS" pitchFamily="34" charset="0"/>
              </a:rPr>
              <a:t>Wireless networking for LAN and WAN</a:t>
            </a:r>
          </a:p>
          <a:p>
            <a:pPr lvl="1">
              <a:lnSpc>
                <a:spcPct val="80000"/>
              </a:lnSpc>
            </a:pPr>
            <a:r>
              <a:rPr lang="en-US" sz="2000" b="1">
                <a:solidFill>
                  <a:srgbClr val="0000CC"/>
                </a:solidFill>
                <a:latin typeface="Trebuchet MS" pitchFamily="34" charset="0"/>
              </a:rPr>
              <a:t>Network Security/ Firewalls</a:t>
            </a:r>
          </a:p>
          <a:p>
            <a:pPr lvl="1">
              <a:lnSpc>
                <a:spcPct val="80000"/>
              </a:lnSpc>
            </a:pPr>
            <a:r>
              <a:rPr lang="en-US" sz="2000" b="1">
                <a:solidFill>
                  <a:srgbClr val="0000CC"/>
                </a:solidFill>
                <a:latin typeface="Trebuchet MS" pitchFamily="34" charset="0"/>
              </a:rPr>
              <a:t>System Integration and Supports.</a:t>
            </a:r>
          </a:p>
          <a:p>
            <a:pPr lvl="1">
              <a:lnSpc>
                <a:spcPct val="80000"/>
              </a:lnSpc>
            </a:pPr>
            <a:r>
              <a:rPr lang="en-US" sz="2000" b="1">
                <a:solidFill>
                  <a:srgbClr val="0000CC"/>
                </a:solidFill>
                <a:latin typeface="Trebuchet MS" pitchFamily="34" charset="0"/>
              </a:rPr>
              <a:t>MPLS VPN/ IP VPN</a:t>
            </a:r>
          </a:p>
          <a:p>
            <a:pPr lvl="1">
              <a:lnSpc>
                <a:spcPct val="80000"/>
              </a:lnSpc>
            </a:pPr>
            <a:r>
              <a:rPr lang="en-US" sz="2000" b="1">
                <a:solidFill>
                  <a:srgbClr val="0000CC"/>
                </a:solidFill>
                <a:latin typeface="Trebuchet MS" pitchFamily="34" charset="0"/>
              </a:rPr>
              <a:t>Internet Solutions.</a:t>
            </a:r>
          </a:p>
          <a:p>
            <a:pPr lvl="1">
              <a:lnSpc>
                <a:spcPct val="80000"/>
              </a:lnSpc>
            </a:pPr>
            <a:r>
              <a:rPr lang="en-US" sz="2000" b="1">
                <a:solidFill>
                  <a:srgbClr val="0000CC"/>
                </a:solidFill>
                <a:latin typeface="Trebuchet MS" pitchFamily="34" charset="0"/>
              </a:rPr>
              <a:t>Voice Over IP (VoIP)</a:t>
            </a:r>
          </a:p>
          <a:p>
            <a:pPr>
              <a:lnSpc>
                <a:spcPct val="80000"/>
              </a:lnSpc>
            </a:pPr>
            <a:endParaRPr lang="en-US" sz="1800" b="1">
              <a:solidFill>
                <a:srgbClr val="0000CC"/>
              </a:solidFill>
              <a:latin typeface="Trebuchet MS" pitchFamily="34" charset="0"/>
            </a:endParaRPr>
          </a:p>
        </p:txBody>
      </p:sp>
      <p:sp>
        <p:nvSpPr>
          <p:cNvPr id="63495" name="Text Box 7"/>
          <p:cNvSpPr txBox="1">
            <a:spLocks noChangeArrowheads="1"/>
          </p:cNvSpPr>
          <p:nvPr/>
        </p:nvSpPr>
        <p:spPr bwMode="auto">
          <a:xfrm>
            <a:off x="7167563" y="6491288"/>
            <a:ext cx="1639887" cy="366712"/>
          </a:xfrm>
          <a:prstGeom prst="rect">
            <a:avLst/>
          </a:prstGeom>
          <a:noFill/>
          <a:ln w="9525">
            <a:noFill/>
            <a:miter lim="800000"/>
            <a:headEnd/>
            <a:tailEnd/>
          </a:ln>
          <a:effectLst/>
        </p:spPr>
        <p:txBody>
          <a:bodyPr>
            <a:spAutoFit/>
          </a:bodyPr>
          <a:lstStyle/>
          <a:p>
            <a:pPr>
              <a:spcBef>
                <a:spcPct val="50000"/>
              </a:spcBef>
            </a:pPr>
            <a:r>
              <a:rPr lang="en-US" b="1" i="1">
                <a:effectLst>
                  <a:outerShdw blurRad="38100" dist="38100" dir="2700000" algn="tl">
                    <a:srgbClr val="C0C0C0"/>
                  </a:outerShdw>
                </a:effectLst>
                <a:hlinkClick r:id="" action="ppaction://hlinkshowjump?jump=nextslide"/>
              </a:rPr>
              <a:t>Next Slide</a:t>
            </a:r>
            <a:endParaRPr lang="en-US" b="1" i="1">
              <a:effectLst>
                <a:outerShdw blurRad="38100" dist="38100" dir="2700000" algn="tl">
                  <a:srgbClr val="C0C0C0"/>
                </a:outerShdw>
              </a:effectLst>
            </a:endParaRPr>
          </a:p>
        </p:txBody>
      </p:sp>
      <p:sp>
        <p:nvSpPr>
          <p:cNvPr id="63496" name="Text Box 8"/>
          <p:cNvSpPr txBox="1">
            <a:spLocks noChangeArrowheads="1"/>
          </p:cNvSpPr>
          <p:nvPr/>
        </p:nvSpPr>
        <p:spPr bwMode="auto">
          <a:xfrm>
            <a:off x="474663" y="6491288"/>
            <a:ext cx="1758950" cy="366712"/>
          </a:xfrm>
          <a:prstGeom prst="rect">
            <a:avLst/>
          </a:prstGeom>
          <a:noFill/>
          <a:ln w="9525">
            <a:noFill/>
            <a:miter lim="800000"/>
            <a:headEnd/>
            <a:tailEnd/>
          </a:ln>
          <a:effectLst/>
        </p:spPr>
        <p:txBody>
          <a:bodyPr wrap="none">
            <a:spAutoFit/>
          </a:bodyPr>
          <a:lstStyle/>
          <a:p>
            <a:r>
              <a:rPr lang="en-US" b="1" i="1">
                <a:hlinkClick r:id="" action="ppaction://hlinkshowjump?jump=previousslide"/>
              </a:rPr>
              <a:t>Previous Slide</a:t>
            </a:r>
            <a:endParaRPr lang="en-US" b="1" i="1"/>
          </a:p>
        </p:txBody>
      </p:sp>
      <p:sp>
        <p:nvSpPr>
          <p:cNvPr id="63497" name="Text Box 9"/>
          <p:cNvSpPr txBox="1">
            <a:spLocks noChangeArrowheads="1"/>
          </p:cNvSpPr>
          <p:nvPr/>
        </p:nvSpPr>
        <p:spPr bwMode="auto">
          <a:xfrm>
            <a:off x="3813175" y="6583363"/>
            <a:ext cx="1130300" cy="274637"/>
          </a:xfrm>
          <a:prstGeom prst="rect">
            <a:avLst/>
          </a:prstGeom>
          <a:noFill/>
          <a:ln w="9525">
            <a:noFill/>
            <a:miter lim="800000"/>
            <a:headEnd/>
            <a:tailEnd/>
          </a:ln>
          <a:effectLst/>
        </p:spPr>
        <p:txBody>
          <a:bodyPr wrap="none">
            <a:spAutoFit/>
          </a:bodyPr>
          <a:lstStyle/>
          <a:p>
            <a:r>
              <a:rPr lang="en-US" sz="1200" b="1" i="1">
                <a:solidFill>
                  <a:srgbClr val="A50021"/>
                </a:solidFill>
                <a:effectLst>
                  <a:outerShdw blurRad="38100" dist="38100" dir="2700000" algn="tl">
                    <a:srgbClr val="C0C0C0"/>
                  </a:outerShdw>
                </a:effectLst>
                <a:hlinkClick r:id="rId2" action="ppaction://hlinksldjump"/>
              </a:rPr>
              <a:t>Back-2-index</a:t>
            </a:r>
            <a:endParaRPr lang="en-US" sz="1200" b="1" i="1">
              <a:solidFill>
                <a:srgbClr val="A50021"/>
              </a:solidFill>
              <a:effectLst>
                <a:outerShdw blurRad="38100" dist="38100" dir="2700000" algn="tl">
                  <a:srgbClr val="C0C0C0"/>
                </a:outerShdw>
              </a:effectLst>
            </a:endParaRPr>
          </a:p>
        </p:txBody>
      </p:sp>
      <p:pic>
        <p:nvPicPr>
          <p:cNvPr id="8" name="Picture 7"/>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273654" y="5701551"/>
            <a:ext cx="1200428" cy="658359"/>
          </a:xfrm>
          <a:prstGeom prst="rect">
            <a:avLst/>
          </a:prstGeom>
          <a:noFill/>
          <a:ln>
            <a:noFill/>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3"/>
          <p:cNvSpPr>
            <a:spLocks noGrp="1" noChangeArrowheads="1"/>
          </p:cNvSpPr>
          <p:nvPr>
            <p:ph type="body" idx="1"/>
          </p:nvPr>
        </p:nvSpPr>
        <p:spPr>
          <a:xfrm>
            <a:off x="385763" y="206375"/>
            <a:ext cx="5613400" cy="742950"/>
          </a:xfrm>
        </p:spPr>
        <p:txBody>
          <a:bodyPr/>
          <a:lstStyle/>
          <a:p>
            <a:pPr>
              <a:buFontTx/>
              <a:buNone/>
            </a:pPr>
            <a:r>
              <a:rPr lang="en-US" sz="3600" b="1" u="sng">
                <a:solidFill>
                  <a:srgbClr val="0000CC"/>
                </a:solidFill>
                <a:effectLst>
                  <a:outerShdw blurRad="38100" dist="38100" dir="2700000" algn="tl">
                    <a:srgbClr val="C0C0C0"/>
                  </a:outerShdw>
                </a:effectLst>
                <a:latin typeface="Trebuchet MS" pitchFamily="34" charset="0"/>
              </a:rPr>
              <a:t>Wired network structure</a:t>
            </a:r>
            <a:endParaRPr lang="en-US" sz="3600" b="1" u="sng">
              <a:solidFill>
                <a:srgbClr val="0000CC"/>
              </a:solidFill>
              <a:effectLst>
                <a:outerShdw blurRad="38100" dist="38100" dir="2700000" algn="tl">
                  <a:srgbClr val="C0C0C0"/>
                </a:outerShdw>
              </a:effectLst>
              <a:latin typeface="Bradley Hand ITC" pitchFamily="66" charset="0"/>
            </a:endParaRPr>
          </a:p>
        </p:txBody>
      </p:sp>
      <p:pic>
        <p:nvPicPr>
          <p:cNvPr id="65544" name="Picture 8" descr="ims-4000-wan"/>
          <p:cNvPicPr>
            <a:picLocks noChangeAspect="1" noChangeArrowheads="1"/>
          </p:cNvPicPr>
          <p:nvPr/>
        </p:nvPicPr>
        <p:blipFill>
          <a:blip r:embed="rId2"/>
          <a:srcRect/>
          <a:stretch>
            <a:fillRect/>
          </a:stretch>
        </p:blipFill>
        <p:spPr bwMode="auto">
          <a:xfrm>
            <a:off x="1304925" y="998538"/>
            <a:ext cx="5718175" cy="3692525"/>
          </a:xfrm>
          <a:prstGeom prst="rect">
            <a:avLst/>
          </a:prstGeom>
          <a:noFill/>
        </p:spPr>
      </p:pic>
      <p:sp>
        <p:nvSpPr>
          <p:cNvPr id="65546" name="Text Box 10"/>
          <p:cNvSpPr txBox="1">
            <a:spLocks noChangeArrowheads="1"/>
          </p:cNvSpPr>
          <p:nvPr/>
        </p:nvSpPr>
        <p:spPr bwMode="auto">
          <a:xfrm>
            <a:off x="7167563" y="6491288"/>
            <a:ext cx="1639887" cy="366712"/>
          </a:xfrm>
          <a:prstGeom prst="rect">
            <a:avLst/>
          </a:prstGeom>
          <a:noFill/>
          <a:ln w="9525">
            <a:noFill/>
            <a:miter lim="800000"/>
            <a:headEnd/>
            <a:tailEnd/>
          </a:ln>
          <a:effectLst/>
        </p:spPr>
        <p:txBody>
          <a:bodyPr>
            <a:spAutoFit/>
          </a:bodyPr>
          <a:lstStyle/>
          <a:p>
            <a:pPr>
              <a:spcBef>
                <a:spcPct val="50000"/>
              </a:spcBef>
            </a:pPr>
            <a:r>
              <a:rPr lang="en-US" b="1" i="1">
                <a:effectLst>
                  <a:outerShdw blurRad="38100" dist="38100" dir="2700000" algn="tl">
                    <a:srgbClr val="C0C0C0"/>
                  </a:outerShdw>
                </a:effectLst>
                <a:hlinkClick r:id="" action="ppaction://hlinkshowjump?jump=nextslide"/>
              </a:rPr>
              <a:t>Next Slide</a:t>
            </a:r>
            <a:endParaRPr lang="en-US" b="1" i="1">
              <a:effectLst>
                <a:outerShdw blurRad="38100" dist="38100" dir="2700000" algn="tl">
                  <a:srgbClr val="C0C0C0"/>
                </a:outerShdw>
              </a:effectLst>
            </a:endParaRPr>
          </a:p>
        </p:txBody>
      </p:sp>
      <p:sp>
        <p:nvSpPr>
          <p:cNvPr id="65547" name="Text Box 11"/>
          <p:cNvSpPr txBox="1">
            <a:spLocks noChangeArrowheads="1"/>
          </p:cNvSpPr>
          <p:nvPr/>
        </p:nvSpPr>
        <p:spPr bwMode="auto">
          <a:xfrm>
            <a:off x="503238" y="6491288"/>
            <a:ext cx="1758950" cy="366712"/>
          </a:xfrm>
          <a:prstGeom prst="rect">
            <a:avLst/>
          </a:prstGeom>
          <a:noFill/>
          <a:ln w="9525">
            <a:noFill/>
            <a:miter lim="800000"/>
            <a:headEnd/>
            <a:tailEnd/>
          </a:ln>
          <a:effectLst/>
        </p:spPr>
        <p:txBody>
          <a:bodyPr wrap="none">
            <a:spAutoFit/>
          </a:bodyPr>
          <a:lstStyle/>
          <a:p>
            <a:r>
              <a:rPr lang="en-US" b="1" i="1">
                <a:hlinkClick r:id="" action="ppaction://hlinkshowjump?jump=previousslide"/>
              </a:rPr>
              <a:t>Previous Slide</a:t>
            </a:r>
            <a:endParaRPr lang="en-US" b="1" i="1"/>
          </a:p>
        </p:txBody>
      </p:sp>
      <p:sp>
        <p:nvSpPr>
          <p:cNvPr id="65548" name="Text Box 12"/>
          <p:cNvSpPr txBox="1">
            <a:spLocks noChangeArrowheads="1"/>
          </p:cNvSpPr>
          <p:nvPr/>
        </p:nvSpPr>
        <p:spPr bwMode="auto">
          <a:xfrm>
            <a:off x="3813175" y="6583363"/>
            <a:ext cx="1130300" cy="274637"/>
          </a:xfrm>
          <a:prstGeom prst="rect">
            <a:avLst/>
          </a:prstGeom>
          <a:noFill/>
          <a:ln w="9525">
            <a:noFill/>
            <a:miter lim="800000"/>
            <a:headEnd/>
            <a:tailEnd/>
          </a:ln>
          <a:effectLst/>
        </p:spPr>
        <p:txBody>
          <a:bodyPr wrap="none">
            <a:spAutoFit/>
          </a:bodyPr>
          <a:lstStyle/>
          <a:p>
            <a:r>
              <a:rPr lang="en-US" sz="1200" b="1" i="1">
                <a:solidFill>
                  <a:srgbClr val="A50021"/>
                </a:solidFill>
                <a:effectLst>
                  <a:outerShdw blurRad="38100" dist="38100" dir="2700000" algn="tl">
                    <a:srgbClr val="C0C0C0"/>
                  </a:outerShdw>
                </a:effectLst>
                <a:hlinkClick r:id="rId3" action="ppaction://hlinksldjump"/>
              </a:rPr>
              <a:t>Back-2-index</a:t>
            </a:r>
            <a:endParaRPr lang="en-US" sz="1200" b="1" i="1">
              <a:solidFill>
                <a:srgbClr val="A50021"/>
              </a:solidFill>
              <a:effectLst>
                <a:outerShdw blurRad="38100" dist="38100" dir="2700000" algn="tl">
                  <a:srgbClr val="C0C0C0"/>
                </a:outerShdw>
              </a:effectLst>
            </a:endParaRPr>
          </a:p>
        </p:txBody>
      </p:sp>
      <p:pic>
        <p:nvPicPr>
          <p:cNvPr id="8" name="Picture 7"/>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273654" y="5701551"/>
            <a:ext cx="1200428" cy="658359"/>
          </a:xfrm>
          <a:prstGeom prst="rect">
            <a:avLst/>
          </a:prstGeom>
          <a:noFill/>
          <a:ln>
            <a:noFill/>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0645" name="Picture 5" descr="31_ptp_ptmp"/>
          <p:cNvPicPr>
            <a:picLocks noChangeAspect="1" noChangeArrowheads="1"/>
          </p:cNvPicPr>
          <p:nvPr/>
        </p:nvPicPr>
        <p:blipFill>
          <a:blip r:embed="rId2"/>
          <a:srcRect/>
          <a:stretch>
            <a:fillRect/>
          </a:stretch>
        </p:blipFill>
        <p:spPr bwMode="auto">
          <a:xfrm>
            <a:off x="2117725" y="1060450"/>
            <a:ext cx="4697413" cy="3211513"/>
          </a:xfrm>
          <a:prstGeom prst="rect">
            <a:avLst/>
          </a:prstGeom>
          <a:noFill/>
        </p:spPr>
      </p:pic>
      <p:sp>
        <p:nvSpPr>
          <p:cNvPr id="240646" name="Rectangle 6"/>
          <p:cNvSpPr>
            <a:spLocks noChangeArrowheads="1"/>
          </p:cNvSpPr>
          <p:nvPr/>
        </p:nvSpPr>
        <p:spPr bwMode="auto">
          <a:xfrm>
            <a:off x="385763" y="206375"/>
            <a:ext cx="5613400" cy="742950"/>
          </a:xfrm>
          <a:prstGeom prst="rect">
            <a:avLst/>
          </a:prstGeom>
          <a:noFill/>
          <a:ln w="9525">
            <a:noFill/>
            <a:miter lim="800000"/>
            <a:headEnd/>
            <a:tailEnd/>
          </a:ln>
          <a:effectLst/>
        </p:spPr>
        <p:txBody>
          <a:bodyPr/>
          <a:lstStyle/>
          <a:p>
            <a:pPr marL="342900" indent="-342900">
              <a:spcBef>
                <a:spcPct val="20000"/>
              </a:spcBef>
            </a:pPr>
            <a:r>
              <a:rPr lang="en-US" sz="3200" b="1" u="sng">
                <a:solidFill>
                  <a:srgbClr val="006600"/>
                </a:solidFill>
                <a:effectLst>
                  <a:outerShdw blurRad="38100" dist="38100" dir="2700000" algn="tl">
                    <a:srgbClr val="C0C0C0"/>
                  </a:outerShdw>
                </a:effectLst>
                <a:latin typeface="Trebuchet MS" pitchFamily="34" charset="0"/>
              </a:rPr>
              <a:t>Wire-less network structure</a:t>
            </a:r>
          </a:p>
        </p:txBody>
      </p:sp>
      <p:sp>
        <p:nvSpPr>
          <p:cNvPr id="240647" name="Text Box 7"/>
          <p:cNvSpPr txBox="1">
            <a:spLocks noChangeArrowheads="1"/>
          </p:cNvSpPr>
          <p:nvPr/>
        </p:nvSpPr>
        <p:spPr bwMode="auto">
          <a:xfrm>
            <a:off x="457200" y="4575175"/>
            <a:ext cx="8121650" cy="701675"/>
          </a:xfrm>
          <a:prstGeom prst="rect">
            <a:avLst/>
          </a:prstGeom>
          <a:noFill/>
          <a:ln w="9525">
            <a:noFill/>
            <a:miter lim="800000"/>
            <a:headEnd/>
            <a:tailEnd/>
          </a:ln>
          <a:effectLst/>
        </p:spPr>
        <p:txBody>
          <a:bodyPr>
            <a:spAutoFit/>
          </a:bodyPr>
          <a:lstStyle/>
          <a:p>
            <a:r>
              <a:rPr lang="en-US" sz="2000" b="1">
                <a:solidFill>
                  <a:srgbClr val="CC00CC"/>
                </a:solidFill>
              </a:rPr>
              <a:t>RF Back up for Wired net work &amp;  Automatic Switch over to RF in the event of normal OFC link fails:  </a:t>
            </a:r>
            <a:r>
              <a:rPr lang="en-US" sz="2000" b="1" i="1">
                <a:solidFill>
                  <a:srgbClr val="3366FF"/>
                </a:solidFill>
              </a:rPr>
              <a:t>- </a:t>
            </a:r>
            <a:r>
              <a:rPr lang="en-US" sz="2000" b="1" i="1">
                <a:solidFill>
                  <a:srgbClr val="3366FF"/>
                </a:solidFill>
                <a:effectLst>
                  <a:outerShdw blurRad="38100" dist="38100" dir="2700000" algn="tl">
                    <a:srgbClr val="C0C0C0"/>
                  </a:outerShdw>
                </a:effectLst>
              </a:rPr>
              <a:t>Solutions offered by us.</a:t>
            </a:r>
          </a:p>
        </p:txBody>
      </p:sp>
      <p:sp>
        <p:nvSpPr>
          <p:cNvPr id="240649" name="Text Box 9"/>
          <p:cNvSpPr txBox="1">
            <a:spLocks noChangeArrowheads="1"/>
          </p:cNvSpPr>
          <p:nvPr/>
        </p:nvSpPr>
        <p:spPr bwMode="auto">
          <a:xfrm>
            <a:off x="7153275" y="6491288"/>
            <a:ext cx="1639888" cy="366712"/>
          </a:xfrm>
          <a:prstGeom prst="rect">
            <a:avLst/>
          </a:prstGeom>
          <a:noFill/>
          <a:ln w="9525">
            <a:noFill/>
            <a:miter lim="800000"/>
            <a:headEnd/>
            <a:tailEnd/>
          </a:ln>
          <a:effectLst/>
        </p:spPr>
        <p:txBody>
          <a:bodyPr>
            <a:spAutoFit/>
          </a:bodyPr>
          <a:lstStyle/>
          <a:p>
            <a:pPr>
              <a:spcBef>
                <a:spcPct val="50000"/>
              </a:spcBef>
            </a:pPr>
            <a:r>
              <a:rPr lang="en-US" b="1" i="1">
                <a:effectLst>
                  <a:outerShdw blurRad="38100" dist="38100" dir="2700000" algn="tl">
                    <a:srgbClr val="C0C0C0"/>
                  </a:outerShdw>
                </a:effectLst>
                <a:hlinkClick r:id="" action="ppaction://hlinkshowjump?jump=nextslide"/>
              </a:rPr>
              <a:t>Next Slide</a:t>
            </a:r>
            <a:endParaRPr lang="en-US" b="1" i="1">
              <a:effectLst>
                <a:outerShdw blurRad="38100" dist="38100" dir="2700000" algn="tl">
                  <a:srgbClr val="C0C0C0"/>
                </a:outerShdw>
              </a:effectLst>
            </a:endParaRPr>
          </a:p>
        </p:txBody>
      </p:sp>
      <p:sp>
        <p:nvSpPr>
          <p:cNvPr id="240650" name="Text Box 10"/>
          <p:cNvSpPr txBox="1">
            <a:spLocks noChangeArrowheads="1"/>
          </p:cNvSpPr>
          <p:nvPr/>
        </p:nvSpPr>
        <p:spPr bwMode="auto">
          <a:xfrm>
            <a:off x="473075" y="6491288"/>
            <a:ext cx="1758950" cy="366712"/>
          </a:xfrm>
          <a:prstGeom prst="rect">
            <a:avLst/>
          </a:prstGeom>
          <a:noFill/>
          <a:ln w="9525">
            <a:noFill/>
            <a:miter lim="800000"/>
            <a:headEnd/>
            <a:tailEnd/>
          </a:ln>
          <a:effectLst/>
        </p:spPr>
        <p:txBody>
          <a:bodyPr wrap="none">
            <a:spAutoFit/>
          </a:bodyPr>
          <a:lstStyle/>
          <a:p>
            <a:r>
              <a:rPr lang="en-US" b="1" i="1">
                <a:hlinkClick r:id="" action="ppaction://hlinkshowjump?jump=previousslide"/>
              </a:rPr>
              <a:t>Previous Slide</a:t>
            </a:r>
            <a:endParaRPr lang="en-US" b="1" i="1"/>
          </a:p>
        </p:txBody>
      </p:sp>
      <p:sp>
        <p:nvSpPr>
          <p:cNvPr id="240651" name="Text Box 11"/>
          <p:cNvSpPr txBox="1">
            <a:spLocks noChangeArrowheads="1"/>
          </p:cNvSpPr>
          <p:nvPr/>
        </p:nvSpPr>
        <p:spPr bwMode="auto">
          <a:xfrm>
            <a:off x="3813175" y="6583363"/>
            <a:ext cx="1130300" cy="274637"/>
          </a:xfrm>
          <a:prstGeom prst="rect">
            <a:avLst/>
          </a:prstGeom>
          <a:noFill/>
          <a:ln w="9525">
            <a:noFill/>
            <a:miter lim="800000"/>
            <a:headEnd/>
            <a:tailEnd/>
          </a:ln>
          <a:effectLst/>
        </p:spPr>
        <p:txBody>
          <a:bodyPr wrap="none">
            <a:spAutoFit/>
          </a:bodyPr>
          <a:lstStyle/>
          <a:p>
            <a:r>
              <a:rPr lang="en-US" sz="1200" b="1" i="1">
                <a:solidFill>
                  <a:srgbClr val="A50021"/>
                </a:solidFill>
                <a:effectLst>
                  <a:outerShdw blurRad="38100" dist="38100" dir="2700000" algn="tl">
                    <a:srgbClr val="C0C0C0"/>
                  </a:outerShdw>
                </a:effectLst>
                <a:hlinkClick r:id="rId3" action="ppaction://hlinksldjump"/>
              </a:rPr>
              <a:t>Back-2-index</a:t>
            </a:r>
            <a:endParaRPr lang="en-US" sz="1200" b="1" i="1">
              <a:solidFill>
                <a:srgbClr val="A50021"/>
              </a:solidFill>
              <a:effectLst>
                <a:outerShdw blurRad="38100" dist="38100" dir="2700000" algn="tl">
                  <a:srgbClr val="C0C0C0"/>
                </a:outerShdw>
              </a:effectLst>
            </a:endParaRPr>
          </a:p>
        </p:txBody>
      </p:sp>
      <p:pic>
        <p:nvPicPr>
          <p:cNvPr id="9" name="Picture 8"/>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309512" y="5701551"/>
            <a:ext cx="1200428" cy="658359"/>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585788" y="539750"/>
            <a:ext cx="1095375" cy="874713"/>
          </a:xfrm>
        </p:spPr>
        <p:txBody>
          <a:bodyPr/>
          <a:lstStyle/>
          <a:p>
            <a:pPr algn="l"/>
            <a:r>
              <a:rPr lang="en-US" sz="2800" b="1" u="sng">
                <a:solidFill>
                  <a:srgbClr val="0000CC"/>
                </a:solidFill>
                <a:effectLst>
                  <a:outerShdw blurRad="38100" dist="38100" dir="2700000" algn="tl">
                    <a:srgbClr val="C0C0C0"/>
                  </a:outerShdw>
                </a:effectLst>
                <a:latin typeface="Trebuchet MS" pitchFamily="34" charset="0"/>
              </a:rPr>
              <a:t>VoIP</a:t>
            </a:r>
          </a:p>
        </p:txBody>
      </p:sp>
      <p:sp>
        <p:nvSpPr>
          <p:cNvPr id="102403" name="Rectangle 3"/>
          <p:cNvSpPr>
            <a:spLocks noGrp="1" noChangeArrowheads="1"/>
          </p:cNvSpPr>
          <p:nvPr>
            <p:ph type="body" idx="1"/>
          </p:nvPr>
        </p:nvSpPr>
        <p:spPr>
          <a:xfrm>
            <a:off x="595313" y="1384300"/>
            <a:ext cx="8328025" cy="4525963"/>
          </a:xfrm>
        </p:spPr>
        <p:txBody>
          <a:bodyPr/>
          <a:lstStyle/>
          <a:p>
            <a:pPr algn="just">
              <a:lnSpc>
                <a:spcPct val="90000"/>
              </a:lnSpc>
            </a:pPr>
            <a:r>
              <a:rPr lang="en-US" sz="2400" b="1" u="sng">
                <a:solidFill>
                  <a:srgbClr val="CC0000"/>
                </a:solidFill>
                <a:latin typeface="Trebuchet MS" pitchFamily="34" charset="0"/>
              </a:rPr>
              <a:t>Voice over Internet Protocol</a:t>
            </a:r>
            <a:r>
              <a:rPr lang="en-US" sz="2400">
                <a:latin typeface="Trebuchet MS" pitchFamily="34" charset="0"/>
              </a:rPr>
              <a:t> </a:t>
            </a:r>
            <a:r>
              <a:rPr lang="en-US" sz="2400">
                <a:solidFill>
                  <a:srgbClr val="0000CC"/>
                </a:solidFill>
                <a:latin typeface="Trebuchet MS" pitchFamily="34" charset="0"/>
              </a:rPr>
              <a:t>(VoIP)</a:t>
            </a:r>
            <a:r>
              <a:rPr lang="en-US" sz="2400">
                <a:latin typeface="Trebuchet MS" pitchFamily="34" charset="0"/>
              </a:rPr>
              <a:t>, is a technology that allows you to make voice calls using a broadband Internet connection instead through a normal phone line. </a:t>
            </a:r>
          </a:p>
          <a:p>
            <a:pPr lvl="1" algn="just">
              <a:lnSpc>
                <a:spcPct val="90000"/>
              </a:lnSpc>
            </a:pPr>
            <a:r>
              <a:rPr lang="en-US" sz="2000">
                <a:latin typeface="Trebuchet MS" pitchFamily="34" charset="0"/>
              </a:rPr>
              <a:t>Some VoIP services may only allow you to call other people using the same service, but others may allow you to call anyone who has a telephone number - including local, long distance, mobile, and international numbers.</a:t>
            </a:r>
          </a:p>
          <a:p>
            <a:pPr lvl="1" algn="just">
              <a:lnSpc>
                <a:spcPct val="90000"/>
              </a:lnSpc>
            </a:pPr>
            <a:r>
              <a:rPr lang="en-US" sz="2000">
                <a:latin typeface="Trebuchet MS" pitchFamily="34" charset="0"/>
              </a:rPr>
              <a:t> Also, while some VoIP services only work over your computer or a special VoIP phone, other services allow you to use a traditional phone connected to a VoIP adapter. </a:t>
            </a:r>
          </a:p>
        </p:txBody>
      </p:sp>
      <p:sp>
        <p:nvSpPr>
          <p:cNvPr id="102406" name="Text Box 6"/>
          <p:cNvSpPr txBox="1">
            <a:spLocks noChangeArrowheads="1"/>
          </p:cNvSpPr>
          <p:nvPr/>
        </p:nvSpPr>
        <p:spPr bwMode="auto">
          <a:xfrm>
            <a:off x="7153275" y="6491288"/>
            <a:ext cx="1639888" cy="366712"/>
          </a:xfrm>
          <a:prstGeom prst="rect">
            <a:avLst/>
          </a:prstGeom>
          <a:noFill/>
          <a:ln w="9525">
            <a:noFill/>
            <a:miter lim="800000"/>
            <a:headEnd/>
            <a:tailEnd/>
          </a:ln>
          <a:effectLst/>
        </p:spPr>
        <p:txBody>
          <a:bodyPr>
            <a:spAutoFit/>
          </a:bodyPr>
          <a:lstStyle/>
          <a:p>
            <a:pPr>
              <a:spcBef>
                <a:spcPct val="50000"/>
              </a:spcBef>
            </a:pPr>
            <a:r>
              <a:rPr lang="en-US" b="1" i="1">
                <a:effectLst>
                  <a:outerShdw blurRad="38100" dist="38100" dir="2700000" algn="tl">
                    <a:srgbClr val="C0C0C0"/>
                  </a:outerShdw>
                </a:effectLst>
                <a:hlinkClick r:id="" action="ppaction://hlinkshowjump?jump=nextslide"/>
              </a:rPr>
              <a:t>Next Slide</a:t>
            </a:r>
            <a:endParaRPr lang="en-US" b="1" i="1">
              <a:effectLst>
                <a:outerShdw blurRad="38100" dist="38100" dir="2700000" algn="tl">
                  <a:srgbClr val="C0C0C0"/>
                </a:outerShdw>
              </a:effectLst>
            </a:endParaRPr>
          </a:p>
        </p:txBody>
      </p:sp>
      <p:sp>
        <p:nvSpPr>
          <p:cNvPr id="102407" name="Text Box 7"/>
          <p:cNvSpPr txBox="1">
            <a:spLocks noChangeArrowheads="1"/>
          </p:cNvSpPr>
          <p:nvPr/>
        </p:nvSpPr>
        <p:spPr bwMode="auto">
          <a:xfrm>
            <a:off x="428625" y="6491288"/>
            <a:ext cx="1758950" cy="366712"/>
          </a:xfrm>
          <a:prstGeom prst="rect">
            <a:avLst/>
          </a:prstGeom>
          <a:noFill/>
          <a:ln w="9525">
            <a:noFill/>
            <a:miter lim="800000"/>
            <a:headEnd/>
            <a:tailEnd/>
          </a:ln>
          <a:effectLst/>
        </p:spPr>
        <p:txBody>
          <a:bodyPr wrap="none">
            <a:spAutoFit/>
          </a:bodyPr>
          <a:lstStyle/>
          <a:p>
            <a:r>
              <a:rPr lang="en-US" b="1" i="1">
                <a:hlinkClick r:id="" action="ppaction://hlinkshowjump?jump=previousslide"/>
              </a:rPr>
              <a:t>Previous Slide</a:t>
            </a:r>
            <a:endParaRPr lang="en-US" b="1" i="1"/>
          </a:p>
        </p:txBody>
      </p:sp>
      <p:sp>
        <p:nvSpPr>
          <p:cNvPr id="102408" name="Text Box 8"/>
          <p:cNvSpPr txBox="1">
            <a:spLocks noChangeArrowheads="1"/>
          </p:cNvSpPr>
          <p:nvPr/>
        </p:nvSpPr>
        <p:spPr bwMode="auto">
          <a:xfrm>
            <a:off x="3813175" y="6583363"/>
            <a:ext cx="1130300" cy="274637"/>
          </a:xfrm>
          <a:prstGeom prst="rect">
            <a:avLst/>
          </a:prstGeom>
          <a:noFill/>
          <a:ln w="9525">
            <a:noFill/>
            <a:miter lim="800000"/>
            <a:headEnd/>
            <a:tailEnd/>
          </a:ln>
          <a:effectLst/>
        </p:spPr>
        <p:txBody>
          <a:bodyPr wrap="none">
            <a:spAutoFit/>
          </a:bodyPr>
          <a:lstStyle/>
          <a:p>
            <a:r>
              <a:rPr lang="en-US" sz="1200" b="1" i="1">
                <a:solidFill>
                  <a:srgbClr val="A50021"/>
                </a:solidFill>
                <a:effectLst>
                  <a:outerShdw blurRad="38100" dist="38100" dir="2700000" algn="tl">
                    <a:srgbClr val="C0C0C0"/>
                  </a:outerShdw>
                </a:effectLst>
                <a:hlinkClick r:id="rId2" action="ppaction://hlinksldjump"/>
              </a:rPr>
              <a:t>Back-2-index</a:t>
            </a:r>
            <a:endParaRPr lang="en-US" sz="1200" b="1" i="1">
              <a:solidFill>
                <a:srgbClr val="A50021"/>
              </a:solidFill>
              <a:effectLst>
                <a:outerShdw blurRad="38100" dist="38100" dir="2700000" algn="tl">
                  <a:srgbClr val="C0C0C0"/>
                </a:outerShdw>
              </a:effectLst>
            </a:endParaRPr>
          </a:p>
        </p:txBody>
      </p:sp>
      <p:pic>
        <p:nvPicPr>
          <p:cNvPr id="8" name="Picture 7"/>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63299" y="5719480"/>
            <a:ext cx="1200428" cy="658359"/>
          </a:xfrm>
          <a:prstGeom prst="rect">
            <a:avLst/>
          </a:prstGeom>
          <a:noFill/>
          <a:ln>
            <a:noFill/>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4" name="AutoShape 4"/>
          <p:cNvSpPr>
            <a:spLocks noChangeArrowheads="1"/>
          </p:cNvSpPr>
          <p:nvPr/>
        </p:nvSpPr>
        <p:spPr bwMode="auto">
          <a:xfrm>
            <a:off x="536575" y="649288"/>
            <a:ext cx="2649538" cy="677862"/>
          </a:xfrm>
          <a:prstGeom prst="roundRect">
            <a:avLst>
              <a:gd name="adj" fmla="val 21667"/>
            </a:avLst>
          </a:prstGeom>
          <a:noFill/>
          <a:ln w="9525">
            <a:noFill/>
            <a:round/>
            <a:headEnd/>
            <a:tailEnd/>
          </a:ln>
          <a:effectLst/>
        </p:spPr>
        <p:txBody>
          <a:bodyPr anchor="b"/>
          <a:lstStyle/>
          <a:p>
            <a:r>
              <a:rPr lang="en-US" sz="2800" b="1" u="sng">
                <a:solidFill>
                  <a:srgbClr val="FF3300"/>
                </a:solidFill>
                <a:latin typeface="Trebuchet MS" pitchFamily="34" charset="0"/>
              </a:rPr>
              <a:t>VoIP Diagram</a:t>
            </a:r>
          </a:p>
        </p:txBody>
      </p:sp>
      <p:pic>
        <p:nvPicPr>
          <p:cNvPr id="215046" name="Picture 6" descr="Vopi1"/>
          <p:cNvPicPr>
            <a:picLocks noChangeAspect="1" noChangeArrowheads="1"/>
          </p:cNvPicPr>
          <p:nvPr/>
        </p:nvPicPr>
        <p:blipFill>
          <a:blip r:embed="rId2"/>
          <a:srcRect/>
          <a:stretch>
            <a:fillRect/>
          </a:stretch>
        </p:blipFill>
        <p:spPr bwMode="auto">
          <a:xfrm>
            <a:off x="280988" y="1292225"/>
            <a:ext cx="8385175" cy="4476750"/>
          </a:xfrm>
          <a:prstGeom prst="rect">
            <a:avLst/>
          </a:prstGeom>
          <a:noFill/>
        </p:spPr>
      </p:pic>
      <p:sp>
        <p:nvSpPr>
          <p:cNvPr id="215048" name="Text Box 8"/>
          <p:cNvSpPr txBox="1">
            <a:spLocks noChangeArrowheads="1"/>
          </p:cNvSpPr>
          <p:nvPr/>
        </p:nvSpPr>
        <p:spPr bwMode="auto">
          <a:xfrm>
            <a:off x="7124700" y="6491288"/>
            <a:ext cx="1639888" cy="366712"/>
          </a:xfrm>
          <a:prstGeom prst="rect">
            <a:avLst/>
          </a:prstGeom>
          <a:noFill/>
          <a:ln w="9525">
            <a:noFill/>
            <a:miter lim="800000"/>
            <a:headEnd/>
            <a:tailEnd/>
          </a:ln>
          <a:effectLst/>
        </p:spPr>
        <p:txBody>
          <a:bodyPr>
            <a:spAutoFit/>
          </a:bodyPr>
          <a:lstStyle/>
          <a:p>
            <a:pPr>
              <a:spcBef>
                <a:spcPct val="50000"/>
              </a:spcBef>
            </a:pPr>
            <a:r>
              <a:rPr lang="en-US" b="1" i="1">
                <a:effectLst>
                  <a:outerShdw blurRad="38100" dist="38100" dir="2700000" algn="tl">
                    <a:srgbClr val="C0C0C0"/>
                  </a:outerShdw>
                </a:effectLst>
                <a:hlinkClick r:id="" action="ppaction://hlinkshowjump?jump=nextslide"/>
              </a:rPr>
              <a:t>Next Slide</a:t>
            </a:r>
            <a:endParaRPr lang="en-US" b="1" i="1">
              <a:effectLst>
                <a:outerShdw blurRad="38100" dist="38100" dir="2700000" algn="tl">
                  <a:srgbClr val="C0C0C0"/>
                </a:outerShdw>
              </a:effectLst>
            </a:endParaRPr>
          </a:p>
        </p:txBody>
      </p:sp>
      <p:sp>
        <p:nvSpPr>
          <p:cNvPr id="215049" name="Text Box 9"/>
          <p:cNvSpPr txBox="1">
            <a:spLocks noChangeArrowheads="1"/>
          </p:cNvSpPr>
          <p:nvPr/>
        </p:nvSpPr>
        <p:spPr bwMode="auto">
          <a:xfrm>
            <a:off x="458788" y="6491288"/>
            <a:ext cx="1758950" cy="366712"/>
          </a:xfrm>
          <a:prstGeom prst="rect">
            <a:avLst/>
          </a:prstGeom>
          <a:noFill/>
          <a:ln w="9525">
            <a:noFill/>
            <a:miter lim="800000"/>
            <a:headEnd/>
            <a:tailEnd/>
          </a:ln>
          <a:effectLst/>
        </p:spPr>
        <p:txBody>
          <a:bodyPr wrap="none">
            <a:spAutoFit/>
          </a:bodyPr>
          <a:lstStyle/>
          <a:p>
            <a:r>
              <a:rPr lang="en-US" b="1" i="1">
                <a:hlinkClick r:id="" action="ppaction://hlinkshowjump?jump=previousslide"/>
              </a:rPr>
              <a:t>Previous Slide</a:t>
            </a:r>
            <a:endParaRPr lang="en-US" b="1" i="1"/>
          </a:p>
        </p:txBody>
      </p:sp>
      <p:sp>
        <p:nvSpPr>
          <p:cNvPr id="215050" name="Text Box 10"/>
          <p:cNvSpPr txBox="1">
            <a:spLocks noChangeArrowheads="1"/>
          </p:cNvSpPr>
          <p:nvPr/>
        </p:nvSpPr>
        <p:spPr bwMode="auto">
          <a:xfrm>
            <a:off x="3813175" y="6583363"/>
            <a:ext cx="1130300" cy="274637"/>
          </a:xfrm>
          <a:prstGeom prst="rect">
            <a:avLst/>
          </a:prstGeom>
          <a:noFill/>
          <a:ln w="9525">
            <a:noFill/>
            <a:miter lim="800000"/>
            <a:headEnd/>
            <a:tailEnd/>
          </a:ln>
          <a:effectLst/>
        </p:spPr>
        <p:txBody>
          <a:bodyPr wrap="none">
            <a:spAutoFit/>
          </a:bodyPr>
          <a:lstStyle/>
          <a:p>
            <a:r>
              <a:rPr lang="en-US" sz="1200" b="1" i="1">
                <a:solidFill>
                  <a:srgbClr val="A50021"/>
                </a:solidFill>
                <a:effectLst>
                  <a:outerShdw blurRad="38100" dist="38100" dir="2700000" algn="tl">
                    <a:srgbClr val="C0C0C0"/>
                  </a:outerShdw>
                </a:effectLst>
                <a:hlinkClick r:id="rId3" action="ppaction://hlinksldjump"/>
              </a:rPr>
              <a:t>Back-2-index</a:t>
            </a:r>
            <a:endParaRPr lang="en-US" sz="1200" b="1" i="1">
              <a:solidFill>
                <a:srgbClr val="A50021"/>
              </a:solidFill>
              <a:effectLst>
                <a:outerShdw blurRad="38100" dist="38100" dir="2700000" algn="tl">
                  <a:srgbClr val="C0C0C0"/>
                </a:outerShdw>
              </a:effectLst>
            </a:endParaRPr>
          </a:p>
        </p:txBody>
      </p:sp>
      <p:pic>
        <p:nvPicPr>
          <p:cNvPr id="8" name="Picture 7"/>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309512" y="5719480"/>
            <a:ext cx="1200428" cy="658359"/>
          </a:xfrm>
          <a:prstGeom prst="rect">
            <a:avLst/>
          </a:prstGeom>
          <a:noFill/>
          <a:ln>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Microplus technology presentation (1)">
  <a:themeElements>
    <a:clrScheme name="Microplus technology presentation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icroplus technology presentation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icroplus technology presentation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icroplus technology presentation (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icroplus technology presentation (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icroplus technology presentation (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icroplus technology presentation (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icroplus technology presentation (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icroplus technology presentation (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icroplus technology presentation (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icroplus technology presentation (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icroplus technology presentation (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icroplus technology presentation (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icroplus technology presentation (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Microplus technology presentation (1)</Template>
  <TotalTime>101</TotalTime>
  <Words>1357</Words>
  <Application>Microsoft Office PowerPoint</Application>
  <PresentationFormat>On-screen Show (4:3)</PresentationFormat>
  <Paragraphs>315</Paragraphs>
  <Slides>38</Slides>
  <Notes>0</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Microplus technology presentation (1)</vt:lpstr>
      <vt:lpstr>Slide 1</vt:lpstr>
      <vt:lpstr>Slide 2</vt:lpstr>
      <vt:lpstr>Company’s competence:</vt:lpstr>
      <vt:lpstr>Slide 4</vt:lpstr>
      <vt:lpstr>Networking your Business</vt:lpstr>
      <vt:lpstr>Slide 6</vt:lpstr>
      <vt:lpstr>Slide 7</vt:lpstr>
      <vt:lpstr>VoIP</vt:lpstr>
      <vt:lpstr>Slide 9</vt:lpstr>
      <vt:lpstr>Wi-Fi</vt:lpstr>
      <vt:lpstr>Slide 11</vt:lpstr>
      <vt:lpstr>Slide 12</vt:lpstr>
      <vt:lpstr>Slide 13</vt:lpstr>
      <vt:lpstr>Leased Line-(Data Circuit)</vt:lpstr>
      <vt:lpstr>Slide 15</vt:lpstr>
      <vt:lpstr>ISDN PRI (Primary Rate Interface) </vt:lpstr>
      <vt:lpstr>Slide 17</vt:lpstr>
      <vt:lpstr>Slide 18</vt:lpstr>
      <vt:lpstr>Slide 19</vt:lpstr>
      <vt:lpstr>Slide 20</vt:lpstr>
      <vt:lpstr>Slide 21</vt:lpstr>
      <vt:lpstr>CCTV:</vt:lpstr>
      <vt:lpstr>Types Of CCTV</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THANK YOU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sys</dc:creator>
  <cp:lastModifiedBy>a2zmadurai</cp:lastModifiedBy>
  <cp:revision>17</cp:revision>
  <cp:lastPrinted>2014-04-01T12:13:42Z</cp:lastPrinted>
  <dcterms:created xsi:type="dcterms:W3CDTF">2009-01-17T09:28:24Z</dcterms:created>
  <dcterms:modified xsi:type="dcterms:W3CDTF">2014-08-10T05:26:47Z</dcterms:modified>
</cp:coreProperties>
</file>